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chronopulse-frontend.vercel.app/" TargetMode="Externa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hyperlink" Target="https://chronopulse-frontend.vercel.app/" TargetMode="Externa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9144000" cy="51663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87220" y="1671320"/>
            <a:ext cx="5369560" cy="14122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L="0" indent="0" algn="ctr">
              <a:lnSpc>
                <a:spcPts val="6100"/>
              </a:lnSpc>
              <a:buNone/>
            </a:pPr>
            <a:r>
              <a:rPr lang="en-US" sz="3730" b="1" dirty="0">
                <a:solidFill>
                  <a:srgbClr val="2C3E50"/>
                </a:solidFill>
              </a:rPr>
              <a:t>CHRONO-PULSE AI</a:t>
            </a:r>
            <a:endParaRPr lang="en-US" sz="3730" dirty="0"/>
          </a:p>
        </p:txBody>
      </p:sp>
      <p:sp>
        <p:nvSpPr>
          <p:cNvPr id="4" name="Text 1"/>
          <p:cNvSpPr/>
          <p:nvPr/>
        </p:nvSpPr>
        <p:spPr>
          <a:xfrm>
            <a:off x="1703705" y="2803525"/>
            <a:ext cx="5735955" cy="808355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00" b="1" dirty="0">
                <a:solidFill>
                  <a:srgbClr val="34495E"/>
                </a:solidFill>
              </a:rPr>
              <a:t>AI-Powered Sleep Disorder Prediction System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038674" y="4394631"/>
            <a:ext cx="1066623" cy="364331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052627" y="4360210"/>
            <a:ext cx="1066623" cy="396070"/>
          </a:xfrm>
          <a:prstGeom prst="rect">
            <a:avLst/>
          </a:prstGeom>
          <a:noFill/>
        </p:spPr>
        <p:txBody>
          <a:bodyPr wrap="square" lIns="255143" tIns="127508" rIns="255143" bIns="127508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chemeClr val="bg1"/>
                </a:solidFill>
                <a:hlinkClick r:id="rId2"/>
              </a:rPr>
              <a:t>Live Demo </a:t>
            </a:r>
            <a:r>
              <a:rPr lang="en-US" sz="685" b="1" dirty="0">
                <a:solidFill>
                  <a:srgbClr val="FFFFFF"/>
                </a:solidFill>
              </a:rPr>
              <a:t>→</a:t>
            </a:r>
            <a:endParaRPr lang="en-US" sz="68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Technology Stack: Modern, Scalable, and Free Hosting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571500" y="1814513"/>
            <a:ext cx="2476481" cy="421481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71500" y="1814513"/>
            <a:ext cx="2476481" cy="421481"/>
          </a:xfrm>
          <a:prstGeom prst="rect">
            <a:avLst/>
          </a:prstGeom>
          <a:noFill/>
        </p:spPr>
        <p:txBody>
          <a:bodyPr wrap="square" lIns="136017" tIns="136017" rIns="136017" bIns="136017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Frontend</a:t>
            </a:r>
            <a:endParaRPr lang="en-US" sz="885" dirty="0"/>
          </a:p>
        </p:txBody>
      </p:sp>
      <p:sp>
        <p:nvSpPr>
          <p:cNvPr id="6" name="Shape 3"/>
          <p:cNvSpPr/>
          <p:nvPr/>
        </p:nvSpPr>
        <p:spPr>
          <a:xfrm>
            <a:off x="571500" y="2393156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571500" y="2393156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1</a:t>
            </a:r>
            <a:endParaRPr lang="en-US" sz="585" dirty="0"/>
          </a:p>
        </p:txBody>
      </p:sp>
      <p:sp>
        <p:nvSpPr>
          <p:cNvPr id="8" name="Text 5"/>
          <p:cNvSpPr/>
          <p:nvPr/>
        </p:nvSpPr>
        <p:spPr>
          <a:xfrm>
            <a:off x="828675" y="2386013"/>
            <a:ext cx="458459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React.js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828675" y="2553891"/>
            <a:ext cx="1950855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Modern user interface framework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571500" y="2814638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71500" y="2814638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2</a:t>
            </a:r>
            <a:endParaRPr lang="en-US" sz="585" dirty="0"/>
          </a:p>
        </p:txBody>
      </p:sp>
      <p:sp>
        <p:nvSpPr>
          <p:cNvPr id="12" name="Text 9"/>
          <p:cNvSpPr/>
          <p:nvPr/>
        </p:nvSpPr>
        <p:spPr>
          <a:xfrm>
            <a:off x="828675" y="2807494"/>
            <a:ext cx="1086836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Responsive Design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828675" y="2975372"/>
            <a:ext cx="2123979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Works on all devices and screen sizes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571500" y="3236119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571500" y="3236119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3</a:t>
            </a:r>
            <a:endParaRPr lang="en-US" sz="585" dirty="0"/>
          </a:p>
        </p:txBody>
      </p:sp>
      <p:sp>
        <p:nvSpPr>
          <p:cNvPr id="16" name="Text 13"/>
          <p:cNvSpPr/>
          <p:nvPr/>
        </p:nvSpPr>
        <p:spPr>
          <a:xfrm>
            <a:off x="828675" y="3228975"/>
            <a:ext cx="1109278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Real-Time Updates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828675" y="3396853"/>
            <a:ext cx="1894749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Health score updates as you type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571500" y="3657600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571500" y="3657600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4</a:t>
            </a:r>
            <a:endParaRPr lang="en-US" sz="585" dirty="0"/>
          </a:p>
        </p:txBody>
      </p:sp>
      <p:sp>
        <p:nvSpPr>
          <p:cNvPr id="20" name="Text 17"/>
          <p:cNvSpPr/>
          <p:nvPr/>
        </p:nvSpPr>
        <p:spPr>
          <a:xfrm>
            <a:off x="828675" y="3650456"/>
            <a:ext cx="849592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Vercel Hosting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828675" y="3818334"/>
            <a:ext cx="1998945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Free, fast, and reliable deployment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3333731" y="1814513"/>
            <a:ext cx="2476509" cy="421481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3333731" y="1814513"/>
            <a:ext cx="2476509" cy="421481"/>
          </a:xfrm>
          <a:prstGeom prst="rect">
            <a:avLst/>
          </a:prstGeom>
          <a:noFill/>
        </p:spPr>
        <p:txBody>
          <a:bodyPr wrap="square" lIns="136017" tIns="136017" rIns="136017" bIns="136017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Backend</a:t>
            </a:r>
            <a:endParaRPr lang="en-US" sz="885" dirty="0"/>
          </a:p>
        </p:txBody>
      </p:sp>
      <p:sp>
        <p:nvSpPr>
          <p:cNvPr id="24" name="Shape 21"/>
          <p:cNvSpPr/>
          <p:nvPr/>
        </p:nvSpPr>
        <p:spPr>
          <a:xfrm>
            <a:off x="3333731" y="2393156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3333731" y="2393156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1</a:t>
            </a:r>
            <a:endParaRPr lang="en-US" sz="585" dirty="0"/>
          </a:p>
        </p:txBody>
      </p:sp>
      <p:sp>
        <p:nvSpPr>
          <p:cNvPr id="26" name="Text 23"/>
          <p:cNvSpPr/>
          <p:nvPr/>
        </p:nvSpPr>
        <p:spPr>
          <a:xfrm>
            <a:off x="3590906" y="2386013"/>
            <a:ext cx="886461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Python FastAPI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3590906" y="2553891"/>
            <a:ext cx="1931619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High-performance API framework</a:t>
            </a:r>
            <a:endParaRPr lang="en-US" sz="1100" dirty="0"/>
          </a:p>
        </p:txBody>
      </p:sp>
      <p:sp>
        <p:nvSpPr>
          <p:cNvPr id="28" name="Shape 25"/>
          <p:cNvSpPr/>
          <p:nvPr/>
        </p:nvSpPr>
        <p:spPr>
          <a:xfrm>
            <a:off x="3333731" y="2814638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9" name="Text 26"/>
          <p:cNvSpPr/>
          <p:nvPr/>
        </p:nvSpPr>
        <p:spPr>
          <a:xfrm>
            <a:off x="3333731" y="2814638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2</a:t>
            </a:r>
            <a:endParaRPr lang="en-US" sz="585" dirty="0"/>
          </a:p>
        </p:txBody>
      </p:sp>
      <p:sp>
        <p:nvSpPr>
          <p:cNvPr id="30" name="Text 27"/>
          <p:cNvSpPr/>
          <p:nvPr/>
        </p:nvSpPr>
        <p:spPr>
          <a:xfrm>
            <a:off x="3590906" y="2807494"/>
            <a:ext cx="1059585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Gradient Boosting</a:t>
            </a:r>
            <a:endParaRPr lang="en-US" sz="1100" dirty="0"/>
          </a:p>
        </p:txBody>
      </p:sp>
      <p:sp>
        <p:nvSpPr>
          <p:cNvPr id="31" name="Text 28"/>
          <p:cNvSpPr/>
          <p:nvPr/>
        </p:nvSpPr>
        <p:spPr>
          <a:xfrm>
            <a:off x="3590906" y="2975372"/>
            <a:ext cx="1444306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ML model for predictions</a:t>
            </a:r>
            <a:endParaRPr lang="en-US" sz="1100" dirty="0"/>
          </a:p>
        </p:txBody>
      </p:sp>
      <p:sp>
        <p:nvSpPr>
          <p:cNvPr id="32" name="Shape 29"/>
          <p:cNvSpPr/>
          <p:nvPr/>
        </p:nvSpPr>
        <p:spPr>
          <a:xfrm>
            <a:off x="3333731" y="3236119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33" name="Text 30"/>
          <p:cNvSpPr/>
          <p:nvPr/>
        </p:nvSpPr>
        <p:spPr>
          <a:xfrm>
            <a:off x="3333731" y="3236119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3</a:t>
            </a:r>
            <a:endParaRPr lang="en-US" sz="585" dirty="0"/>
          </a:p>
        </p:txBody>
      </p:sp>
      <p:sp>
        <p:nvSpPr>
          <p:cNvPr id="34" name="Text 31"/>
          <p:cNvSpPr/>
          <p:nvPr/>
        </p:nvSpPr>
        <p:spPr>
          <a:xfrm>
            <a:off x="3590906" y="3228975"/>
            <a:ext cx="780663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Data Pipeline</a:t>
            </a:r>
            <a:endParaRPr lang="en-US" sz="1100" dirty="0"/>
          </a:p>
        </p:txBody>
      </p:sp>
      <p:sp>
        <p:nvSpPr>
          <p:cNvPr id="35" name="Text 32"/>
          <p:cNvSpPr/>
          <p:nvPr/>
        </p:nvSpPr>
        <p:spPr>
          <a:xfrm>
            <a:off x="3590906" y="3396853"/>
            <a:ext cx="2210542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Preprocessing and feature engineering</a:t>
            </a:r>
            <a:endParaRPr lang="en-US" sz="1100" dirty="0"/>
          </a:p>
        </p:txBody>
      </p:sp>
      <p:sp>
        <p:nvSpPr>
          <p:cNvPr id="36" name="Shape 33"/>
          <p:cNvSpPr/>
          <p:nvPr/>
        </p:nvSpPr>
        <p:spPr>
          <a:xfrm>
            <a:off x="3333731" y="3657600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37" name="Text 34"/>
          <p:cNvSpPr/>
          <p:nvPr/>
        </p:nvSpPr>
        <p:spPr>
          <a:xfrm>
            <a:off x="3333731" y="3657600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4</a:t>
            </a:r>
            <a:endParaRPr lang="en-US" sz="585" dirty="0"/>
          </a:p>
        </p:txBody>
      </p:sp>
      <p:sp>
        <p:nvSpPr>
          <p:cNvPr id="38" name="Text 35"/>
          <p:cNvSpPr/>
          <p:nvPr/>
        </p:nvSpPr>
        <p:spPr>
          <a:xfrm>
            <a:off x="3590906" y="3650456"/>
            <a:ext cx="902491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Render Hosting</a:t>
            </a:r>
            <a:endParaRPr lang="en-US" sz="1100" dirty="0"/>
          </a:p>
        </p:txBody>
      </p:sp>
      <p:sp>
        <p:nvSpPr>
          <p:cNvPr id="39" name="Text 36"/>
          <p:cNvSpPr/>
          <p:nvPr/>
        </p:nvSpPr>
        <p:spPr>
          <a:xfrm>
            <a:off x="3590906" y="3818334"/>
            <a:ext cx="1853071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Free cloud deployment platform</a:t>
            </a:r>
            <a:endParaRPr lang="en-US" sz="1100" dirty="0"/>
          </a:p>
        </p:txBody>
      </p:sp>
      <p:sp>
        <p:nvSpPr>
          <p:cNvPr id="40" name="Shape 37"/>
          <p:cNvSpPr/>
          <p:nvPr/>
        </p:nvSpPr>
        <p:spPr>
          <a:xfrm>
            <a:off x="6095991" y="1814513"/>
            <a:ext cx="2476481" cy="421481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41" name="Text 38"/>
          <p:cNvSpPr/>
          <p:nvPr/>
        </p:nvSpPr>
        <p:spPr>
          <a:xfrm>
            <a:off x="6095991" y="1814513"/>
            <a:ext cx="2476481" cy="421481"/>
          </a:xfrm>
          <a:prstGeom prst="rect">
            <a:avLst/>
          </a:prstGeom>
          <a:noFill/>
        </p:spPr>
        <p:txBody>
          <a:bodyPr wrap="square" lIns="136017" tIns="136017" rIns="136017" bIns="136017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Machine Learning</a:t>
            </a:r>
            <a:endParaRPr lang="en-US" sz="885" dirty="0"/>
          </a:p>
        </p:txBody>
      </p:sp>
      <p:sp>
        <p:nvSpPr>
          <p:cNvPr id="42" name="Shape 39"/>
          <p:cNvSpPr/>
          <p:nvPr/>
        </p:nvSpPr>
        <p:spPr>
          <a:xfrm>
            <a:off x="6095991" y="2393156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43" name="Text 40"/>
          <p:cNvSpPr/>
          <p:nvPr/>
        </p:nvSpPr>
        <p:spPr>
          <a:xfrm>
            <a:off x="6095991" y="2393156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1</a:t>
            </a:r>
            <a:endParaRPr lang="en-US" sz="585" dirty="0"/>
          </a:p>
        </p:txBody>
      </p:sp>
      <p:sp>
        <p:nvSpPr>
          <p:cNvPr id="44" name="Text 41"/>
          <p:cNvSpPr/>
          <p:nvPr/>
        </p:nvSpPr>
        <p:spPr>
          <a:xfrm>
            <a:off x="6353166" y="2386013"/>
            <a:ext cx="657231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Scikit-learn</a:t>
            </a:r>
            <a:endParaRPr lang="en-US" sz="1100" dirty="0"/>
          </a:p>
        </p:txBody>
      </p:sp>
      <p:sp>
        <p:nvSpPr>
          <p:cNvPr id="45" name="Text 42"/>
          <p:cNvSpPr/>
          <p:nvPr/>
        </p:nvSpPr>
        <p:spPr>
          <a:xfrm>
            <a:off x="6353166" y="2553891"/>
            <a:ext cx="1646285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ML library for model training</a:t>
            </a:r>
            <a:endParaRPr lang="en-US" sz="1100" dirty="0"/>
          </a:p>
        </p:txBody>
      </p:sp>
      <p:sp>
        <p:nvSpPr>
          <p:cNvPr id="46" name="Shape 43"/>
          <p:cNvSpPr/>
          <p:nvPr/>
        </p:nvSpPr>
        <p:spPr>
          <a:xfrm>
            <a:off x="6095991" y="2814638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47" name="Text 44"/>
          <p:cNvSpPr/>
          <p:nvPr/>
        </p:nvSpPr>
        <p:spPr>
          <a:xfrm>
            <a:off x="6095991" y="2814638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2</a:t>
            </a:r>
            <a:endParaRPr lang="en-US" sz="585" dirty="0"/>
          </a:p>
        </p:txBody>
      </p:sp>
      <p:sp>
        <p:nvSpPr>
          <p:cNvPr id="48" name="Text 45"/>
          <p:cNvSpPr/>
          <p:nvPr/>
        </p:nvSpPr>
        <p:spPr>
          <a:xfrm>
            <a:off x="6353166" y="2807494"/>
            <a:ext cx="1136530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374 Health Records</a:t>
            </a:r>
            <a:endParaRPr lang="en-US" sz="1100" dirty="0"/>
          </a:p>
        </p:txBody>
      </p:sp>
      <p:sp>
        <p:nvSpPr>
          <p:cNvPr id="49" name="Text 46"/>
          <p:cNvSpPr/>
          <p:nvPr/>
        </p:nvSpPr>
        <p:spPr>
          <a:xfrm>
            <a:off x="6353166" y="2975372"/>
            <a:ext cx="1380186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Real-world training data</a:t>
            </a:r>
            <a:endParaRPr lang="en-US" sz="1100" dirty="0"/>
          </a:p>
        </p:txBody>
      </p:sp>
      <p:sp>
        <p:nvSpPr>
          <p:cNvPr id="50" name="Shape 47"/>
          <p:cNvSpPr/>
          <p:nvPr/>
        </p:nvSpPr>
        <p:spPr>
          <a:xfrm>
            <a:off x="6095991" y="3236119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1" name="Text 48"/>
          <p:cNvSpPr/>
          <p:nvPr/>
        </p:nvSpPr>
        <p:spPr>
          <a:xfrm>
            <a:off x="6095991" y="3236119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3</a:t>
            </a:r>
            <a:endParaRPr lang="en-US" sz="585" dirty="0"/>
          </a:p>
        </p:txBody>
      </p:sp>
      <p:sp>
        <p:nvSpPr>
          <p:cNvPr id="52" name="Text 49"/>
          <p:cNvSpPr/>
          <p:nvPr/>
        </p:nvSpPr>
        <p:spPr>
          <a:xfrm>
            <a:off x="6353166" y="3228975"/>
            <a:ext cx="1025922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23 Input Features</a:t>
            </a:r>
            <a:endParaRPr lang="en-US" sz="1100" dirty="0"/>
          </a:p>
        </p:txBody>
      </p:sp>
      <p:sp>
        <p:nvSpPr>
          <p:cNvPr id="53" name="Text 50"/>
          <p:cNvSpPr/>
          <p:nvPr/>
        </p:nvSpPr>
        <p:spPr>
          <a:xfrm>
            <a:off x="6353166" y="3396853"/>
            <a:ext cx="1984518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Comprehensive health parameters</a:t>
            </a:r>
            <a:endParaRPr lang="en-US" sz="1100" dirty="0"/>
          </a:p>
        </p:txBody>
      </p:sp>
      <p:sp>
        <p:nvSpPr>
          <p:cNvPr id="54" name="Shape 51"/>
          <p:cNvSpPr/>
          <p:nvPr/>
        </p:nvSpPr>
        <p:spPr>
          <a:xfrm>
            <a:off x="6095991" y="3657600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5" name="Text 52"/>
          <p:cNvSpPr/>
          <p:nvPr/>
        </p:nvSpPr>
        <p:spPr>
          <a:xfrm>
            <a:off x="6095991" y="3657600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4</a:t>
            </a:r>
            <a:endParaRPr lang="en-US" sz="585" dirty="0"/>
          </a:p>
        </p:txBody>
      </p:sp>
      <p:sp>
        <p:nvSpPr>
          <p:cNvPr id="56" name="Text 53"/>
          <p:cNvSpPr/>
          <p:nvPr/>
        </p:nvSpPr>
        <p:spPr>
          <a:xfrm>
            <a:off x="6353166" y="3650456"/>
            <a:ext cx="976229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3 Output Classes</a:t>
            </a:r>
            <a:endParaRPr lang="en-US" sz="1100" dirty="0"/>
          </a:p>
        </p:txBody>
      </p:sp>
      <p:sp>
        <p:nvSpPr>
          <p:cNvPr id="57" name="Text 54"/>
          <p:cNvSpPr/>
          <p:nvPr/>
        </p:nvSpPr>
        <p:spPr>
          <a:xfrm>
            <a:off x="6353166" y="3818334"/>
            <a:ext cx="1553310" cy="14305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dirty="0">
                <a:solidFill>
                  <a:srgbClr val="7F8C8D"/>
                </a:solidFill>
              </a:rPr>
              <a:t>Sleep condition predictions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844"/>
            <a:ext cx="9144000" cy="51435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Key Features: Input and Health Score</a:t>
            </a:r>
            <a:endParaRPr lang="en-US" sz="2435" dirty="0"/>
          </a:p>
        </p:txBody>
      </p:sp>
      <p:sp>
        <p:nvSpPr>
          <p:cNvPr id="4" name="Text 1"/>
          <p:cNvSpPr/>
          <p:nvPr/>
        </p:nvSpPr>
        <p:spPr>
          <a:xfrm>
            <a:off x="571500" y="1300163"/>
            <a:ext cx="3786188" cy="364331"/>
          </a:xfrm>
          <a:prstGeom prst="rect">
            <a:avLst/>
          </a:prstGeom>
          <a:noFill/>
        </p:spPr>
        <p:txBody>
          <a:bodyPr wrap="none" lIns="0" tIns="0" rIns="0" bIns="102108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3498DB"/>
                </a:solidFill>
              </a:rPr>
              <a:t>1. Easy Data Input</a:t>
            </a:r>
            <a:endParaRPr lang="en-US" sz="1195" dirty="0"/>
          </a:p>
        </p:txBody>
      </p:sp>
      <p:sp>
        <p:nvSpPr>
          <p:cNvPr id="5" name="Text 2"/>
          <p:cNvSpPr/>
          <p:nvPr/>
        </p:nvSpPr>
        <p:spPr>
          <a:xfrm>
            <a:off x="516594" y="1599048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•</a:t>
            </a:r>
            <a:endParaRPr lang="en-US" sz="985" dirty="0"/>
          </a:p>
        </p:txBody>
      </p:sp>
      <p:sp>
        <p:nvSpPr>
          <p:cNvPr id="6" name="Text 3"/>
          <p:cNvSpPr/>
          <p:nvPr/>
        </p:nvSpPr>
        <p:spPr>
          <a:xfrm>
            <a:off x="785813" y="1657605"/>
            <a:ext cx="2833148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3498DB"/>
                </a:solidFill>
              </a:rPr>
              <a:t>Simple form</a:t>
            </a:r>
            <a:r>
              <a:rPr lang="en-US" sz="1400" dirty="0">
                <a:solidFill>
                  <a:srgbClr val="34495E"/>
                </a:solidFill>
              </a:rPr>
              <a:t> with sliders and dropdowns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16594" y="1843088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•</a:t>
            </a:r>
            <a:endParaRPr lang="en-US" sz="985" dirty="0"/>
          </a:p>
        </p:txBody>
      </p:sp>
      <p:sp>
        <p:nvSpPr>
          <p:cNvPr id="8" name="Text 5"/>
          <p:cNvSpPr/>
          <p:nvPr/>
        </p:nvSpPr>
        <p:spPr>
          <a:xfrm>
            <a:off x="785813" y="1900321"/>
            <a:ext cx="2215350" cy="18877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3498DB"/>
                </a:solidFill>
              </a:rPr>
              <a:t>No medical terminology</a:t>
            </a:r>
            <a:r>
              <a:rPr lang="en-US" sz="1400" dirty="0">
                <a:solidFill>
                  <a:srgbClr val="34495E"/>
                </a:solidFill>
              </a:rPr>
              <a:t> needed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16594" y="2118137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•</a:t>
            </a:r>
            <a:endParaRPr lang="en-US" sz="985" dirty="0"/>
          </a:p>
        </p:txBody>
      </p:sp>
      <p:sp>
        <p:nvSpPr>
          <p:cNvPr id="10" name="Text 7"/>
          <p:cNvSpPr/>
          <p:nvPr/>
        </p:nvSpPr>
        <p:spPr>
          <a:xfrm>
            <a:off x="785813" y="2160729"/>
            <a:ext cx="2325958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Takes just </a:t>
            </a:r>
            <a:r>
              <a:rPr lang="en-US" sz="1200" b="1" dirty="0">
                <a:solidFill>
                  <a:srgbClr val="3498DB"/>
                </a:solidFill>
              </a:rPr>
              <a:t>5 minutes</a:t>
            </a:r>
            <a:r>
              <a:rPr lang="en-US" sz="1400" dirty="0">
                <a:solidFill>
                  <a:srgbClr val="34495E"/>
                </a:solidFill>
              </a:rPr>
              <a:t> to complete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71500" y="2571138"/>
            <a:ext cx="3786188" cy="364331"/>
          </a:xfrm>
          <a:prstGeom prst="rect">
            <a:avLst/>
          </a:prstGeom>
          <a:noFill/>
        </p:spPr>
        <p:txBody>
          <a:bodyPr wrap="none" lIns="0" tIns="0" rIns="0" bIns="102108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3498DB"/>
                </a:solidFill>
              </a:rPr>
              <a:t>2. Real-Time Health Score</a:t>
            </a:r>
            <a:endParaRPr lang="en-US" sz="1195" dirty="0"/>
          </a:p>
        </p:txBody>
      </p:sp>
      <p:sp>
        <p:nvSpPr>
          <p:cNvPr id="12" name="Text 9"/>
          <p:cNvSpPr/>
          <p:nvPr/>
        </p:nvSpPr>
        <p:spPr>
          <a:xfrm>
            <a:off x="516593" y="2924373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•</a:t>
            </a:r>
            <a:endParaRPr lang="en-US" sz="985" dirty="0"/>
          </a:p>
        </p:txBody>
      </p:sp>
      <p:sp>
        <p:nvSpPr>
          <p:cNvPr id="13" name="Text 10"/>
          <p:cNvSpPr/>
          <p:nvPr/>
        </p:nvSpPr>
        <p:spPr>
          <a:xfrm>
            <a:off x="785813" y="2952207"/>
            <a:ext cx="2271712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Score </a:t>
            </a:r>
            <a:r>
              <a:rPr lang="en-US" sz="1200" b="1" dirty="0">
                <a:solidFill>
                  <a:srgbClr val="3498DB"/>
                </a:solidFill>
              </a:rPr>
              <a:t>updates as you fill</a:t>
            </a:r>
            <a:r>
              <a:rPr lang="en-US" sz="1400" dirty="0">
                <a:solidFill>
                  <a:srgbClr val="34495E"/>
                </a:solidFill>
              </a:rPr>
              <a:t> the form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516592" y="3154301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•</a:t>
            </a:r>
            <a:endParaRPr lang="en-US" sz="985" dirty="0"/>
          </a:p>
        </p:txBody>
      </p:sp>
      <p:sp>
        <p:nvSpPr>
          <p:cNvPr id="15" name="Text 12"/>
          <p:cNvSpPr/>
          <p:nvPr/>
        </p:nvSpPr>
        <p:spPr>
          <a:xfrm>
            <a:off x="785813" y="3191711"/>
            <a:ext cx="3025444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Ranges from </a:t>
            </a:r>
            <a:r>
              <a:rPr lang="en-US" sz="1200" b="1" dirty="0">
                <a:solidFill>
                  <a:srgbClr val="3498DB"/>
                </a:solidFill>
              </a:rPr>
              <a:t>0-100</a:t>
            </a:r>
            <a:r>
              <a:rPr lang="en-US" sz="1400" dirty="0">
                <a:solidFill>
                  <a:srgbClr val="34495E"/>
                </a:solidFill>
              </a:rPr>
              <a:t> for easy understanding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516594" y="3384764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•</a:t>
            </a:r>
            <a:endParaRPr lang="en-US" sz="985" dirty="0"/>
          </a:p>
        </p:txBody>
      </p:sp>
      <p:sp>
        <p:nvSpPr>
          <p:cNvPr id="17" name="Text 14"/>
          <p:cNvSpPr/>
          <p:nvPr/>
        </p:nvSpPr>
        <p:spPr>
          <a:xfrm>
            <a:off x="785813" y="3449206"/>
            <a:ext cx="3276346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3498DB"/>
                </a:solidFill>
              </a:rPr>
              <a:t>Visual circular indicator</a:t>
            </a:r>
            <a:r>
              <a:rPr lang="en-US" sz="1400" dirty="0">
                <a:solidFill>
                  <a:srgbClr val="34495E"/>
                </a:solidFill>
              </a:rPr>
              <a:t> for immediate feedback</a:t>
            </a:r>
            <a:endParaRPr lang="en-US" sz="1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972" y="1470555"/>
            <a:ext cx="3731489" cy="20370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Key Features: Prediction and Recommendations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571500" y="1814513"/>
            <a:ext cx="342900" cy="3429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71500" y="1814513"/>
            <a:ext cx="342900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FFFFFF"/>
                </a:solidFill>
              </a:rPr>
              <a:t>3</a:t>
            </a:r>
            <a:endParaRPr lang="en-US" sz="1195" dirty="0"/>
          </a:p>
        </p:txBody>
      </p:sp>
      <p:sp>
        <p:nvSpPr>
          <p:cNvPr id="6" name="Text 3"/>
          <p:cNvSpPr/>
          <p:nvPr/>
        </p:nvSpPr>
        <p:spPr>
          <a:xfrm>
            <a:off x="1021556" y="1868091"/>
            <a:ext cx="1995418" cy="2436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2C3E50"/>
                </a:solidFill>
              </a:rPr>
              <a:t>AI-Powered Predictions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4375" y="2371725"/>
            <a:ext cx="1605183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Get results in </a:t>
            </a:r>
            <a:r>
              <a:rPr lang="en-US" sz="1400" b="1" dirty="0">
                <a:solidFill>
                  <a:srgbClr val="3498DB"/>
                </a:solidFill>
              </a:rPr>
              <a:t>seconds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714375" y="2671763"/>
            <a:ext cx="3193888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Shows </a:t>
            </a:r>
            <a:r>
              <a:rPr lang="en-US" sz="1400" b="1" dirty="0">
                <a:solidFill>
                  <a:srgbClr val="3498DB"/>
                </a:solidFill>
              </a:rPr>
              <a:t>confidence levels</a:t>
            </a:r>
            <a:r>
              <a:rPr lang="en-US" sz="1400" dirty="0">
                <a:solidFill>
                  <a:srgbClr val="34495E"/>
                </a:solidFill>
              </a:rPr>
              <a:t> for each possibility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14375" y="2971800"/>
            <a:ext cx="2628925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498DB"/>
                </a:solidFill>
              </a:rPr>
              <a:t>Color-coded</a:t>
            </a:r>
            <a:r>
              <a:rPr lang="en-US" sz="1400" dirty="0">
                <a:solidFill>
                  <a:srgbClr val="34495E"/>
                </a:solidFill>
              </a:rPr>
              <a:t> for easy understanding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4786313" y="1814513"/>
            <a:ext cx="342900" cy="3429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786313" y="1814513"/>
            <a:ext cx="342900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FFFFFF"/>
                </a:solidFill>
              </a:rPr>
              <a:t>4</a:t>
            </a:r>
            <a:endParaRPr lang="en-US" sz="1195" dirty="0"/>
          </a:p>
        </p:txBody>
      </p:sp>
      <p:sp>
        <p:nvSpPr>
          <p:cNvPr id="12" name="Text 9"/>
          <p:cNvSpPr/>
          <p:nvPr/>
        </p:nvSpPr>
        <p:spPr>
          <a:xfrm>
            <a:off x="5236369" y="1868091"/>
            <a:ext cx="2711127" cy="2436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600" b="1" dirty="0">
                <a:solidFill>
                  <a:srgbClr val="2C3E50"/>
                </a:solidFill>
              </a:rPr>
              <a:t>Personalized Recommendations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929188" y="2371725"/>
            <a:ext cx="2528384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498DB"/>
                </a:solidFill>
              </a:rPr>
              <a:t>Specific advice</a:t>
            </a:r>
            <a:r>
              <a:rPr lang="en-US" sz="1400" dirty="0">
                <a:solidFill>
                  <a:srgbClr val="34495E"/>
                </a:solidFill>
              </a:rPr>
              <a:t> based on your data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929188" y="2671763"/>
            <a:ext cx="2552686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b="1" dirty="0">
                <a:solidFill>
                  <a:srgbClr val="3498DB"/>
                </a:solidFill>
              </a:rPr>
              <a:t>Actionable tips</a:t>
            </a:r>
            <a:r>
              <a:rPr lang="en-US" sz="1400" dirty="0">
                <a:solidFill>
                  <a:srgbClr val="34495E"/>
                </a:solidFill>
              </a:rPr>
              <a:t> you can start today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929188" y="2971800"/>
            <a:ext cx="2390911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Focus on </a:t>
            </a:r>
            <a:r>
              <a:rPr lang="en-US" sz="1400" b="1" dirty="0">
                <a:solidFill>
                  <a:srgbClr val="3498DB"/>
                </a:solidFill>
              </a:rPr>
              <a:t>lifestyle improvements</a:t>
            </a: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91431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Key Feature 5: Privacy and No Data Storage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2867072" y="1300163"/>
            <a:ext cx="428625" cy="428625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2867072" y="1261494"/>
            <a:ext cx="428625" cy="4286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395" b="1" dirty="0">
                <a:solidFill>
                  <a:srgbClr val="FFFFFF"/>
                </a:solidFill>
              </a:rPr>
              <a:t>🔒</a:t>
            </a:r>
            <a:endParaRPr lang="en-US" sz="1395" dirty="0"/>
          </a:p>
        </p:txBody>
      </p:sp>
      <p:sp>
        <p:nvSpPr>
          <p:cNvPr id="6" name="Text 3"/>
          <p:cNvSpPr/>
          <p:nvPr/>
        </p:nvSpPr>
        <p:spPr>
          <a:xfrm>
            <a:off x="3438572" y="1364456"/>
            <a:ext cx="2838357" cy="300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395" b="1" dirty="0">
                <a:solidFill>
                  <a:srgbClr val="2C3E50"/>
                </a:solidFill>
              </a:rPr>
              <a:t>Complete Privacy Protection</a:t>
            </a:r>
            <a:endParaRPr lang="en-US" sz="1395" dirty="0"/>
          </a:p>
        </p:txBody>
      </p:sp>
      <p:sp>
        <p:nvSpPr>
          <p:cNvPr id="7" name="Shape 4"/>
          <p:cNvSpPr/>
          <p:nvPr/>
        </p:nvSpPr>
        <p:spPr>
          <a:xfrm>
            <a:off x="1714500" y="1894544"/>
            <a:ext cx="5715000" cy="891518"/>
          </a:xfrm>
          <a:prstGeom prst="rect">
            <a:avLst/>
          </a:prstGeom>
          <a:solidFill>
            <a:srgbClr val="E8F4F8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1714500" y="1894544"/>
            <a:ext cx="35719" cy="891518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928813" y="2108857"/>
            <a:ext cx="5286375" cy="4628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885" b="1" dirty="0">
                <a:solidFill>
                  <a:srgbClr val="34495E"/>
                </a:solidFill>
              </a:rPr>
              <a:t>Your health information is never stored on our servers. Every prediction is processed and immediately forgotten.</a:t>
            </a:r>
            <a:endParaRPr lang="en-US" sz="885" dirty="0"/>
          </a:p>
        </p:txBody>
      </p:sp>
      <p:sp>
        <p:nvSpPr>
          <p:cNvPr id="10" name="Shape 7"/>
          <p:cNvSpPr/>
          <p:nvPr/>
        </p:nvSpPr>
        <p:spPr>
          <a:xfrm>
            <a:off x="2238505" y="3334680"/>
            <a:ext cx="285750" cy="2857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2238505" y="3334680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FFFFFF"/>
                </a:solidFill>
              </a:rPr>
              <a:t>1</a:t>
            </a:r>
            <a:endParaRPr lang="en-US" sz="985" dirty="0"/>
          </a:p>
        </p:txBody>
      </p:sp>
      <p:sp>
        <p:nvSpPr>
          <p:cNvPr id="12" name="Text 9"/>
          <p:cNvSpPr/>
          <p:nvPr/>
        </p:nvSpPr>
        <p:spPr>
          <a:xfrm>
            <a:off x="2667130" y="3334680"/>
            <a:ext cx="3127484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2C3E50"/>
                </a:solidFill>
              </a:rPr>
              <a:t>No Data Storage</a:t>
            </a:r>
            <a:endParaRPr lang="en-US" sz="785" dirty="0"/>
          </a:p>
        </p:txBody>
      </p:sp>
      <p:sp>
        <p:nvSpPr>
          <p:cNvPr id="13" name="Text 10"/>
          <p:cNvSpPr/>
          <p:nvPr/>
        </p:nvSpPr>
        <p:spPr>
          <a:xfrm>
            <a:off x="2667130" y="3534705"/>
            <a:ext cx="3127484" cy="18286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5" dirty="0">
                <a:solidFill>
                  <a:srgbClr val="34495E"/>
                </a:solidFill>
              </a:rPr>
              <a:t>Your information is not saved on our servers after analysis</a:t>
            </a:r>
            <a:endParaRPr lang="en-US" sz="835" dirty="0"/>
          </a:p>
        </p:txBody>
      </p:sp>
      <p:sp>
        <p:nvSpPr>
          <p:cNvPr id="14" name="Shape 11"/>
          <p:cNvSpPr/>
          <p:nvPr/>
        </p:nvSpPr>
        <p:spPr>
          <a:xfrm>
            <a:off x="2238505" y="3896162"/>
            <a:ext cx="285750" cy="2857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2238505" y="3896162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FFFFFF"/>
                </a:solidFill>
              </a:rPr>
              <a:t>2</a:t>
            </a:r>
            <a:endParaRPr lang="en-US" sz="985" dirty="0"/>
          </a:p>
        </p:txBody>
      </p:sp>
      <p:sp>
        <p:nvSpPr>
          <p:cNvPr id="16" name="Text 13"/>
          <p:cNvSpPr/>
          <p:nvPr/>
        </p:nvSpPr>
        <p:spPr>
          <a:xfrm>
            <a:off x="2667130" y="3896162"/>
            <a:ext cx="2890875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2C3E50"/>
                </a:solidFill>
              </a:rPr>
              <a:t>Complete Privacy</a:t>
            </a:r>
            <a:endParaRPr lang="en-US" sz="785" dirty="0"/>
          </a:p>
        </p:txBody>
      </p:sp>
      <p:sp>
        <p:nvSpPr>
          <p:cNvPr id="17" name="Text 14"/>
          <p:cNvSpPr/>
          <p:nvPr/>
        </p:nvSpPr>
        <p:spPr>
          <a:xfrm>
            <a:off x="2667130" y="4096187"/>
            <a:ext cx="2890875" cy="18286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5" dirty="0">
                <a:solidFill>
                  <a:srgbClr val="34495E"/>
                </a:solidFill>
              </a:rPr>
              <a:t>No tracking, no profiling, no sharing with third parties</a:t>
            </a:r>
            <a:endParaRPr lang="en-US" sz="835" dirty="0"/>
          </a:p>
        </p:txBody>
      </p:sp>
      <p:sp>
        <p:nvSpPr>
          <p:cNvPr id="18" name="Shape 15"/>
          <p:cNvSpPr/>
          <p:nvPr/>
        </p:nvSpPr>
        <p:spPr>
          <a:xfrm>
            <a:off x="2238505" y="4457644"/>
            <a:ext cx="285750" cy="2857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2238505" y="4457644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FFFFFF"/>
                </a:solidFill>
              </a:rPr>
              <a:t>3</a:t>
            </a:r>
            <a:endParaRPr lang="en-US" sz="985" dirty="0"/>
          </a:p>
        </p:txBody>
      </p:sp>
      <p:sp>
        <p:nvSpPr>
          <p:cNvPr id="20" name="Text 17"/>
          <p:cNvSpPr/>
          <p:nvPr/>
        </p:nvSpPr>
        <p:spPr>
          <a:xfrm>
            <a:off x="2667130" y="4457644"/>
            <a:ext cx="4238365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2C3E50"/>
                </a:solidFill>
              </a:rPr>
              <a:t>No Sign-Up Required</a:t>
            </a:r>
            <a:endParaRPr lang="en-US" sz="785" dirty="0"/>
          </a:p>
        </p:txBody>
      </p:sp>
      <p:sp>
        <p:nvSpPr>
          <p:cNvPr id="21" name="Text 18"/>
          <p:cNvSpPr/>
          <p:nvPr/>
        </p:nvSpPr>
        <p:spPr>
          <a:xfrm>
            <a:off x="2667130" y="4657669"/>
            <a:ext cx="4238365" cy="18286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5" dirty="0">
                <a:solidFill>
                  <a:srgbClr val="34495E"/>
                </a:solidFill>
              </a:rPr>
              <a:t>Use the tool instantly without creating an account or providing personal details</a:t>
            </a:r>
            <a:endParaRPr lang="en-US" sz="83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Live Demo: Input and Results</a:t>
            </a:r>
            <a:endParaRPr lang="en-US" sz="2435" dirty="0"/>
          </a:p>
        </p:txBody>
      </p:sp>
      <p:sp>
        <p:nvSpPr>
          <p:cNvPr id="4" name="Text 1"/>
          <p:cNvSpPr/>
          <p:nvPr/>
        </p:nvSpPr>
        <p:spPr>
          <a:xfrm>
            <a:off x="571500" y="1042988"/>
            <a:ext cx="3821906" cy="300038"/>
          </a:xfrm>
          <a:prstGeom prst="rect">
            <a:avLst/>
          </a:prstGeom>
          <a:noFill/>
        </p:spPr>
        <p:txBody>
          <a:bodyPr wrap="none" lIns="0" tIns="0" rIns="0" bIns="8509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Input Screen</a:t>
            </a:r>
            <a:endParaRPr lang="en-US" sz="985" dirty="0"/>
          </a:p>
        </p:txBody>
      </p:sp>
      <p:sp>
        <p:nvSpPr>
          <p:cNvPr id="5" name="Shape 2"/>
          <p:cNvSpPr/>
          <p:nvPr/>
        </p:nvSpPr>
        <p:spPr>
          <a:xfrm>
            <a:off x="571500" y="1485900"/>
            <a:ext cx="3821906" cy="1046559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571500" y="1485900"/>
            <a:ext cx="28575" cy="1046559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14375" y="1628775"/>
            <a:ext cx="3536156" cy="13930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5" b="1" dirty="0">
                <a:solidFill>
                  <a:srgbClr val="7F8C8D"/>
                </a:solidFill>
              </a:rPr>
              <a:t>Personal Information</a:t>
            </a:r>
            <a:endParaRPr lang="en-US" sz="635" dirty="0"/>
          </a:p>
        </p:txBody>
      </p:sp>
      <p:sp>
        <p:nvSpPr>
          <p:cNvPr id="8" name="Text 5"/>
          <p:cNvSpPr/>
          <p:nvPr/>
        </p:nvSpPr>
        <p:spPr>
          <a:xfrm>
            <a:off x="714375" y="1825228"/>
            <a:ext cx="3536156" cy="150019"/>
          </a:xfrm>
          <a:prstGeom prst="rect">
            <a:avLst/>
          </a:prstGeom>
          <a:noFill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5" dirty="0">
                <a:solidFill>
                  <a:srgbClr val="34495E"/>
                </a:solidFill>
              </a:rPr>
              <a:t>Age: 28 years</a:t>
            </a:r>
            <a:endParaRPr lang="en-US" sz="725" dirty="0"/>
          </a:p>
        </p:txBody>
      </p:sp>
      <p:sp>
        <p:nvSpPr>
          <p:cNvPr id="9" name="Text 6"/>
          <p:cNvSpPr/>
          <p:nvPr/>
        </p:nvSpPr>
        <p:spPr>
          <a:xfrm>
            <a:off x="714375" y="2032397"/>
            <a:ext cx="3536156" cy="150019"/>
          </a:xfrm>
          <a:prstGeom prst="rect">
            <a:avLst/>
          </a:prstGeom>
          <a:noFill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5" dirty="0">
                <a:solidFill>
                  <a:srgbClr val="34495E"/>
                </a:solidFill>
              </a:rPr>
              <a:t>Gender: Male</a:t>
            </a:r>
            <a:endParaRPr lang="en-US" sz="725" dirty="0"/>
          </a:p>
        </p:txBody>
      </p:sp>
      <p:sp>
        <p:nvSpPr>
          <p:cNvPr id="10" name="Text 7"/>
          <p:cNvSpPr/>
          <p:nvPr/>
        </p:nvSpPr>
        <p:spPr>
          <a:xfrm>
            <a:off x="714375" y="2239566"/>
            <a:ext cx="3536156" cy="150019"/>
          </a:xfrm>
          <a:prstGeom prst="rect">
            <a:avLst/>
          </a:prstGeom>
          <a:noFill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5" dirty="0">
                <a:solidFill>
                  <a:srgbClr val="34495E"/>
                </a:solidFill>
              </a:rPr>
              <a:t>BMI: 24.5</a:t>
            </a:r>
            <a:endParaRPr lang="en-US" sz="725" dirty="0"/>
          </a:p>
        </p:txBody>
      </p:sp>
      <p:sp>
        <p:nvSpPr>
          <p:cNvPr id="11" name="Shape 8"/>
          <p:cNvSpPr/>
          <p:nvPr/>
        </p:nvSpPr>
        <p:spPr>
          <a:xfrm>
            <a:off x="571500" y="2639616"/>
            <a:ext cx="3821906" cy="1046559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571500" y="2639616"/>
            <a:ext cx="28575" cy="1046559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714375" y="2782491"/>
            <a:ext cx="3536156" cy="13930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5" b="1" dirty="0">
                <a:solidFill>
                  <a:srgbClr val="7F8C8D"/>
                </a:solidFill>
              </a:rPr>
              <a:t>Sleep Patterns</a:t>
            </a:r>
            <a:endParaRPr lang="en-US" sz="635" dirty="0"/>
          </a:p>
        </p:txBody>
      </p:sp>
      <p:sp>
        <p:nvSpPr>
          <p:cNvPr id="14" name="Text 11"/>
          <p:cNvSpPr/>
          <p:nvPr/>
        </p:nvSpPr>
        <p:spPr>
          <a:xfrm>
            <a:off x="714375" y="2978944"/>
            <a:ext cx="3536156" cy="150019"/>
          </a:xfrm>
          <a:prstGeom prst="rect">
            <a:avLst/>
          </a:prstGeom>
          <a:noFill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5" dirty="0">
                <a:solidFill>
                  <a:srgbClr val="34495E"/>
                </a:solidFill>
              </a:rPr>
              <a:t>Sleep Duration: 7 hours</a:t>
            </a:r>
            <a:endParaRPr lang="en-US" sz="725" dirty="0"/>
          </a:p>
        </p:txBody>
      </p:sp>
      <p:sp>
        <p:nvSpPr>
          <p:cNvPr id="15" name="Text 12"/>
          <p:cNvSpPr/>
          <p:nvPr/>
        </p:nvSpPr>
        <p:spPr>
          <a:xfrm>
            <a:off x="714375" y="3186113"/>
            <a:ext cx="3536156" cy="150019"/>
          </a:xfrm>
          <a:prstGeom prst="rect">
            <a:avLst/>
          </a:prstGeom>
          <a:noFill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5" dirty="0">
                <a:solidFill>
                  <a:srgbClr val="34495E"/>
                </a:solidFill>
              </a:rPr>
              <a:t>Sleep Quality: Good</a:t>
            </a:r>
            <a:endParaRPr lang="en-US" sz="725" dirty="0"/>
          </a:p>
        </p:txBody>
      </p:sp>
      <p:sp>
        <p:nvSpPr>
          <p:cNvPr id="16" name="Text 13"/>
          <p:cNvSpPr/>
          <p:nvPr/>
        </p:nvSpPr>
        <p:spPr>
          <a:xfrm>
            <a:off x="714375" y="3393281"/>
            <a:ext cx="3536156" cy="150019"/>
          </a:xfrm>
          <a:prstGeom prst="rect">
            <a:avLst/>
          </a:prstGeom>
          <a:noFill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5" dirty="0">
                <a:solidFill>
                  <a:srgbClr val="34495E"/>
                </a:solidFill>
              </a:rPr>
              <a:t>Stress Level: Moderate</a:t>
            </a:r>
            <a:endParaRPr lang="en-US" sz="725" dirty="0"/>
          </a:p>
        </p:txBody>
      </p:sp>
      <p:sp>
        <p:nvSpPr>
          <p:cNvPr id="17" name="Shape 14"/>
          <p:cNvSpPr/>
          <p:nvPr/>
        </p:nvSpPr>
        <p:spPr>
          <a:xfrm>
            <a:off x="571500" y="3793331"/>
            <a:ext cx="3821906" cy="839391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18" name="Shape 15"/>
          <p:cNvSpPr/>
          <p:nvPr/>
        </p:nvSpPr>
        <p:spPr>
          <a:xfrm>
            <a:off x="571500" y="3793331"/>
            <a:ext cx="28575" cy="839391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714375" y="3936206"/>
            <a:ext cx="3536156" cy="13930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35" b="1" dirty="0">
                <a:solidFill>
                  <a:srgbClr val="7F8C8D"/>
                </a:solidFill>
              </a:rPr>
              <a:t>Physical Activity</a:t>
            </a:r>
            <a:endParaRPr lang="en-US" sz="635" dirty="0"/>
          </a:p>
        </p:txBody>
      </p:sp>
      <p:sp>
        <p:nvSpPr>
          <p:cNvPr id="20" name="Text 17"/>
          <p:cNvSpPr/>
          <p:nvPr/>
        </p:nvSpPr>
        <p:spPr>
          <a:xfrm>
            <a:off x="714375" y="4132659"/>
            <a:ext cx="3536156" cy="150019"/>
          </a:xfrm>
          <a:prstGeom prst="rect">
            <a:avLst/>
          </a:prstGeom>
          <a:noFill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5" dirty="0">
                <a:solidFill>
                  <a:srgbClr val="34495E"/>
                </a:solidFill>
              </a:rPr>
              <a:t>Exercise Minutes: 45 min/day</a:t>
            </a:r>
            <a:endParaRPr lang="en-US" sz="725" dirty="0"/>
          </a:p>
        </p:txBody>
      </p:sp>
      <p:sp>
        <p:nvSpPr>
          <p:cNvPr id="21" name="Text 18"/>
          <p:cNvSpPr/>
          <p:nvPr/>
        </p:nvSpPr>
        <p:spPr>
          <a:xfrm>
            <a:off x="714375" y="4339828"/>
            <a:ext cx="3536156" cy="150019"/>
          </a:xfrm>
          <a:prstGeom prst="rect">
            <a:avLst/>
          </a:prstGeom>
          <a:noFill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725" dirty="0">
                <a:solidFill>
                  <a:srgbClr val="34495E"/>
                </a:solidFill>
              </a:rPr>
              <a:t>Daily Steps: 8,000</a:t>
            </a:r>
            <a:endParaRPr lang="en-US" sz="725" dirty="0"/>
          </a:p>
        </p:txBody>
      </p:sp>
      <p:sp>
        <p:nvSpPr>
          <p:cNvPr id="22" name="Text 19"/>
          <p:cNvSpPr/>
          <p:nvPr/>
        </p:nvSpPr>
        <p:spPr>
          <a:xfrm>
            <a:off x="571500" y="4811316"/>
            <a:ext cx="3821906" cy="30003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34495E"/>
                </a:solidFill>
              </a:rPr>
              <a:t>Clean, organized interface</a:t>
            </a:r>
            <a:r>
              <a:rPr lang="en-US" sz="725" dirty="0">
                <a:solidFill>
                  <a:srgbClr val="34495E"/>
                </a:solidFill>
              </a:rPr>
              <a:t> with four sections for easy data entry. Real-time health score updates as you fill the form.</a:t>
            </a:r>
            <a:endParaRPr lang="en-US" sz="685" dirty="0"/>
          </a:p>
        </p:txBody>
      </p:sp>
      <p:sp>
        <p:nvSpPr>
          <p:cNvPr id="23" name="Text 20"/>
          <p:cNvSpPr/>
          <p:nvPr/>
        </p:nvSpPr>
        <p:spPr>
          <a:xfrm>
            <a:off x="4750594" y="1042988"/>
            <a:ext cx="3821906" cy="300038"/>
          </a:xfrm>
          <a:prstGeom prst="rect">
            <a:avLst/>
          </a:prstGeom>
          <a:noFill/>
        </p:spPr>
        <p:txBody>
          <a:bodyPr wrap="none" lIns="0" tIns="0" rIns="0" bIns="8509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Results Screen</a:t>
            </a:r>
            <a:endParaRPr lang="en-US" sz="985" dirty="0"/>
          </a:p>
        </p:txBody>
      </p:sp>
      <p:sp>
        <p:nvSpPr>
          <p:cNvPr id="24" name="Shape 21"/>
          <p:cNvSpPr/>
          <p:nvPr/>
        </p:nvSpPr>
        <p:spPr>
          <a:xfrm>
            <a:off x="4750594" y="1485900"/>
            <a:ext cx="3821906" cy="1635919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4893469" y="1628775"/>
            <a:ext cx="3536156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2C3E50"/>
                </a:solidFill>
              </a:rPr>
              <a:t>Sleep Health Prediction</a:t>
            </a:r>
            <a:endParaRPr lang="en-US" sz="785" dirty="0"/>
          </a:p>
        </p:txBody>
      </p:sp>
      <p:sp>
        <p:nvSpPr>
          <p:cNvPr id="26" name="Text 23"/>
          <p:cNvSpPr/>
          <p:nvPr/>
        </p:nvSpPr>
        <p:spPr>
          <a:xfrm>
            <a:off x="4893469" y="1907381"/>
            <a:ext cx="874523" cy="15001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34495E"/>
                </a:solidFill>
              </a:rPr>
              <a:t>No Sleep Disorder</a:t>
            </a:r>
            <a:endParaRPr lang="en-US" sz="685" dirty="0"/>
          </a:p>
        </p:txBody>
      </p:sp>
      <p:sp>
        <p:nvSpPr>
          <p:cNvPr id="27" name="Text 24"/>
          <p:cNvSpPr/>
          <p:nvPr/>
        </p:nvSpPr>
        <p:spPr>
          <a:xfrm>
            <a:off x="8225079" y="1907381"/>
            <a:ext cx="204546" cy="15001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3498DB"/>
                </a:solidFill>
              </a:rPr>
              <a:t>85%</a:t>
            </a:r>
            <a:endParaRPr lang="en-US" sz="685" dirty="0"/>
          </a:p>
        </p:txBody>
      </p:sp>
      <p:sp>
        <p:nvSpPr>
          <p:cNvPr id="28" name="Shape 25"/>
          <p:cNvSpPr/>
          <p:nvPr/>
        </p:nvSpPr>
        <p:spPr>
          <a:xfrm>
            <a:off x="4893469" y="2100263"/>
            <a:ext cx="3536156" cy="57150"/>
          </a:xfrm>
          <a:prstGeom prst="rect">
            <a:avLst/>
          </a:prstGeom>
          <a:solidFill>
            <a:srgbClr val="E0E0E0"/>
          </a:solidFill>
        </p:spPr>
        <p:txBody>
          <a:bodyPr/>
          <a:lstStyle/>
          <a:p>
            <a:endParaRPr lang="en-IN"/>
          </a:p>
        </p:txBody>
      </p:sp>
      <p:sp>
        <p:nvSpPr>
          <p:cNvPr id="29" name="Text 26"/>
          <p:cNvSpPr/>
          <p:nvPr/>
        </p:nvSpPr>
        <p:spPr>
          <a:xfrm>
            <a:off x="4893469" y="2264569"/>
            <a:ext cx="459767" cy="15001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34495E"/>
                </a:solidFill>
              </a:rPr>
              <a:t>Insomnia</a:t>
            </a:r>
            <a:endParaRPr lang="en-US" sz="685" dirty="0"/>
          </a:p>
        </p:txBody>
      </p:sp>
      <p:sp>
        <p:nvSpPr>
          <p:cNvPr id="30" name="Text 27"/>
          <p:cNvSpPr/>
          <p:nvPr/>
        </p:nvSpPr>
        <p:spPr>
          <a:xfrm>
            <a:off x="8225079" y="2264569"/>
            <a:ext cx="204546" cy="15001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3498DB"/>
                </a:solidFill>
              </a:rPr>
              <a:t>12%</a:t>
            </a:r>
            <a:endParaRPr lang="en-US" sz="685" dirty="0"/>
          </a:p>
        </p:txBody>
      </p:sp>
      <p:sp>
        <p:nvSpPr>
          <p:cNvPr id="31" name="Shape 28"/>
          <p:cNvSpPr/>
          <p:nvPr/>
        </p:nvSpPr>
        <p:spPr>
          <a:xfrm>
            <a:off x="4893469" y="2457450"/>
            <a:ext cx="3536156" cy="57150"/>
          </a:xfrm>
          <a:prstGeom prst="rect">
            <a:avLst/>
          </a:prstGeom>
          <a:solidFill>
            <a:srgbClr val="E0E0E0"/>
          </a:solidFill>
        </p:spPr>
        <p:txBody>
          <a:bodyPr/>
          <a:lstStyle/>
          <a:p>
            <a:endParaRPr lang="en-IN"/>
          </a:p>
        </p:txBody>
      </p:sp>
      <p:sp>
        <p:nvSpPr>
          <p:cNvPr id="32" name="Text 29"/>
          <p:cNvSpPr/>
          <p:nvPr/>
        </p:nvSpPr>
        <p:spPr>
          <a:xfrm>
            <a:off x="4893469" y="2621756"/>
            <a:ext cx="599377" cy="15001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34495E"/>
                </a:solidFill>
              </a:rPr>
              <a:t>Sleep Apnea</a:t>
            </a:r>
            <a:endParaRPr lang="en-US" sz="685" dirty="0"/>
          </a:p>
        </p:txBody>
      </p:sp>
      <p:sp>
        <p:nvSpPr>
          <p:cNvPr id="33" name="Text 30"/>
          <p:cNvSpPr/>
          <p:nvPr/>
        </p:nvSpPr>
        <p:spPr>
          <a:xfrm>
            <a:off x="8282285" y="2621756"/>
            <a:ext cx="147340" cy="15001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3498DB"/>
                </a:solidFill>
              </a:rPr>
              <a:t>3%</a:t>
            </a:r>
            <a:endParaRPr lang="en-US" sz="685" dirty="0"/>
          </a:p>
        </p:txBody>
      </p:sp>
      <p:sp>
        <p:nvSpPr>
          <p:cNvPr id="34" name="Shape 31"/>
          <p:cNvSpPr/>
          <p:nvPr/>
        </p:nvSpPr>
        <p:spPr>
          <a:xfrm>
            <a:off x="4893469" y="2814638"/>
            <a:ext cx="3536156" cy="57150"/>
          </a:xfrm>
          <a:prstGeom prst="rect">
            <a:avLst/>
          </a:prstGeom>
          <a:solidFill>
            <a:srgbClr val="E0E0E0"/>
          </a:solidFill>
        </p:spPr>
        <p:txBody>
          <a:bodyPr/>
          <a:lstStyle/>
          <a:p>
            <a:endParaRPr lang="en-IN"/>
          </a:p>
        </p:txBody>
      </p:sp>
      <p:sp>
        <p:nvSpPr>
          <p:cNvPr id="35" name="Text 32"/>
          <p:cNvSpPr/>
          <p:nvPr/>
        </p:nvSpPr>
        <p:spPr>
          <a:xfrm>
            <a:off x="4750594" y="3300413"/>
            <a:ext cx="3821906" cy="45005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34495E"/>
                </a:solidFill>
              </a:rPr>
              <a:t>Large, clear result card</a:t>
            </a:r>
            <a:r>
              <a:rPr lang="en-US" sz="725" dirty="0">
                <a:solidFill>
                  <a:srgbClr val="34495E"/>
                </a:solidFill>
              </a:rPr>
              <a:t> with confidence percentages and color-coded progress bars. Green indicates healthy, yellow indicates caution, and red indicates concern.</a:t>
            </a:r>
            <a:endParaRPr lang="en-US" sz="685" dirty="0"/>
          </a:p>
        </p:txBody>
      </p:sp>
      <p:sp>
        <p:nvSpPr>
          <p:cNvPr id="36" name="Shape 33"/>
          <p:cNvSpPr/>
          <p:nvPr/>
        </p:nvSpPr>
        <p:spPr>
          <a:xfrm>
            <a:off x="4750594" y="3821906"/>
            <a:ext cx="3821906" cy="867966"/>
          </a:xfrm>
          <a:prstGeom prst="rect">
            <a:avLst/>
          </a:prstGeom>
          <a:solidFill>
            <a:srgbClr val="E8F4F8"/>
          </a:solidFill>
        </p:spPr>
        <p:txBody>
          <a:bodyPr/>
          <a:lstStyle/>
          <a:p>
            <a:endParaRPr lang="en-IN"/>
          </a:p>
        </p:txBody>
      </p:sp>
      <p:sp>
        <p:nvSpPr>
          <p:cNvPr id="37" name="Text 34"/>
          <p:cNvSpPr/>
          <p:nvPr/>
        </p:nvSpPr>
        <p:spPr>
          <a:xfrm>
            <a:off x="4893469" y="3964781"/>
            <a:ext cx="3536156" cy="38576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10" b="1" dirty="0">
                <a:solidFill>
                  <a:srgbClr val="3498DB"/>
                </a:solidFill>
              </a:rPr>
              <a:t>78</a:t>
            </a:r>
            <a:endParaRPr lang="en-US" sz="1810" dirty="0"/>
          </a:p>
        </p:txBody>
      </p:sp>
      <p:sp>
        <p:nvSpPr>
          <p:cNvPr id="38" name="Text 35"/>
          <p:cNvSpPr/>
          <p:nvPr/>
        </p:nvSpPr>
        <p:spPr>
          <a:xfrm>
            <a:off x="4893469" y="4407694"/>
            <a:ext cx="3536156" cy="13930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75" dirty="0">
                <a:solidFill>
                  <a:srgbClr val="7F8C8D"/>
                </a:solidFill>
              </a:rPr>
              <a:t>Health Score</a:t>
            </a:r>
            <a:endParaRPr lang="en-US" sz="67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Live Demo: Recommendations and Access</a:t>
            </a:r>
            <a:endParaRPr lang="en-US" sz="2435" dirty="0"/>
          </a:p>
        </p:txBody>
      </p:sp>
      <p:sp>
        <p:nvSpPr>
          <p:cNvPr id="4" name="Text 1"/>
          <p:cNvSpPr/>
          <p:nvPr/>
        </p:nvSpPr>
        <p:spPr>
          <a:xfrm>
            <a:off x="571500" y="1228725"/>
            <a:ext cx="2390463" cy="1923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kern="0" spc="1" dirty="0">
                <a:solidFill>
                  <a:srgbClr val="3498DB"/>
                </a:solidFill>
              </a:rPr>
              <a:t>Personalized Recommendations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571500" y="1564481"/>
            <a:ext cx="200025" cy="200025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571500" y="1564481"/>
            <a:ext cx="20002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1</a:t>
            </a:r>
            <a:endParaRPr lang="en-US" sz="685" dirty="0"/>
          </a:p>
        </p:txBody>
      </p:sp>
      <p:sp>
        <p:nvSpPr>
          <p:cNvPr id="7" name="Text 4"/>
          <p:cNvSpPr/>
          <p:nvPr/>
        </p:nvSpPr>
        <p:spPr>
          <a:xfrm>
            <a:off x="857250" y="1564481"/>
            <a:ext cx="3464090" cy="189091"/>
          </a:xfrm>
          <a:prstGeom prst="rect">
            <a:avLst/>
          </a:prstGeom>
          <a:noFill/>
        </p:spPr>
        <p:txBody>
          <a:bodyPr wrap="none" lIns="0" tIns="17018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Numbered list of specific actions tailored to your health data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571500" y="1871663"/>
            <a:ext cx="200025" cy="200025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71500" y="1871663"/>
            <a:ext cx="20002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2</a:t>
            </a:r>
            <a:endParaRPr lang="en-US" sz="685" dirty="0"/>
          </a:p>
        </p:txBody>
      </p:sp>
      <p:sp>
        <p:nvSpPr>
          <p:cNvPr id="10" name="Text 7"/>
          <p:cNvSpPr/>
          <p:nvPr/>
        </p:nvSpPr>
        <p:spPr>
          <a:xfrm>
            <a:off x="857250" y="1871663"/>
            <a:ext cx="3056927" cy="189091"/>
          </a:xfrm>
          <a:prstGeom prst="rect">
            <a:avLst/>
          </a:prstGeom>
          <a:noFill/>
        </p:spPr>
        <p:txBody>
          <a:bodyPr wrap="none" lIns="0" tIns="17018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Based on individual health metrics and sleep patterns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571500" y="2178844"/>
            <a:ext cx="200025" cy="200025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571500" y="2178844"/>
            <a:ext cx="20002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3</a:t>
            </a:r>
            <a:endParaRPr lang="en-US" sz="685" dirty="0"/>
          </a:p>
        </p:txBody>
      </p:sp>
      <p:sp>
        <p:nvSpPr>
          <p:cNvPr id="13" name="Text 10"/>
          <p:cNvSpPr/>
          <p:nvPr/>
        </p:nvSpPr>
        <p:spPr>
          <a:xfrm>
            <a:off x="857250" y="2178844"/>
            <a:ext cx="2806859" cy="189091"/>
          </a:xfrm>
          <a:prstGeom prst="rect">
            <a:avLst/>
          </a:prstGeom>
          <a:noFill/>
        </p:spPr>
        <p:txBody>
          <a:bodyPr wrap="none" lIns="0" tIns="17018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Easy to understand and follow recommendations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571500" y="2486025"/>
            <a:ext cx="200025" cy="200025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571500" y="2486025"/>
            <a:ext cx="20002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4</a:t>
            </a:r>
            <a:endParaRPr lang="en-US" sz="685" dirty="0"/>
          </a:p>
        </p:txBody>
      </p:sp>
      <p:sp>
        <p:nvSpPr>
          <p:cNvPr id="16" name="Text 13"/>
          <p:cNvSpPr/>
          <p:nvPr/>
        </p:nvSpPr>
        <p:spPr>
          <a:xfrm>
            <a:off x="857250" y="2486025"/>
            <a:ext cx="3021661" cy="189091"/>
          </a:xfrm>
          <a:prstGeom prst="rect">
            <a:avLst/>
          </a:prstGeom>
          <a:noFill/>
        </p:spPr>
        <p:txBody>
          <a:bodyPr wrap="none" lIns="0" tIns="17018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Focus on preventive care and lifestyle improvements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4786313" y="1607344"/>
            <a:ext cx="3786188" cy="2357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Try It Yourself!</a:t>
            </a:r>
            <a:endParaRPr lang="en-US" sz="1090" dirty="0"/>
          </a:p>
        </p:txBody>
      </p:sp>
      <p:sp>
        <p:nvSpPr>
          <p:cNvPr id="18" name="Shape 15"/>
          <p:cNvSpPr/>
          <p:nvPr/>
        </p:nvSpPr>
        <p:spPr>
          <a:xfrm>
            <a:off x="4786313" y="2057400"/>
            <a:ext cx="3786188" cy="964406"/>
          </a:xfrm>
          <a:prstGeom prst="rect">
            <a:avLst/>
          </a:prstGeom>
          <a:solidFill>
            <a:srgbClr val="E8F4F8"/>
          </a:solidFill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4786313" y="2057400"/>
            <a:ext cx="28575" cy="964406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5000625" y="2271713"/>
            <a:ext cx="2398092" cy="1719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3498DB"/>
                </a:solidFill>
              </a:rPr>
              <a:t>https://chronopulse-frontend.vercel.app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5000625" y="2528888"/>
            <a:ext cx="3357563" cy="28212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1100" i="1" dirty="0">
                <a:solidFill>
                  <a:srgbClr val="7F8C8D"/>
                </a:solidFill>
              </a:rPr>
              <a:t>First prediction may take 30-60 seconds as the system wakes up. This is normal for free hosting!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4786313" y="3343275"/>
            <a:ext cx="684483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2C3E50"/>
                </a:solidFill>
              </a:rPr>
              <a:t>How to Use:</a:t>
            </a:r>
            <a:endParaRPr lang="en-US" sz="1050" dirty="0"/>
          </a:p>
        </p:txBody>
      </p:sp>
      <p:sp>
        <p:nvSpPr>
          <p:cNvPr id="23" name="Shape 20"/>
          <p:cNvSpPr/>
          <p:nvPr/>
        </p:nvSpPr>
        <p:spPr>
          <a:xfrm>
            <a:off x="4786313" y="3621881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4786313" y="3621881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1</a:t>
            </a:r>
            <a:endParaRPr lang="en-US" sz="585" dirty="0"/>
          </a:p>
        </p:txBody>
      </p:sp>
      <p:sp>
        <p:nvSpPr>
          <p:cNvPr id="25" name="Text 22"/>
          <p:cNvSpPr/>
          <p:nvPr/>
        </p:nvSpPr>
        <p:spPr>
          <a:xfrm>
            <a:off x="5043488" y="3621881"/>
            <a:ext cx="1647887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Open the link in any browser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4786313" y="3864769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7" name="Text 24"/>
          <p:cNvSpPr/>
          <p:nvPr/>
        </p:nvSpPr>
        <p:spPr>
          <a:xfrm>
            <a:off x="4786313" y="3864769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2</a:t>
            </a:r>
            <a:endParaRPr lang="en-US" sz="585" dirty="0"/>
          </a:p>
        </p:txBody>
      </p:sp>
      <p:sp>
        <p:nvSpPr>
          <p:cNvPr id="28" name="Text 25"/>
          <p:cNvSpPr/>
          <p:nvPr/>
        </p:nvSpPr>
        <p:spPr>
          <a:xfrm>
            <a:off x="5043488" y="3864769"/>
            <a:ext cx="1918795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Fill in the health assessment form</a:t>
            </a:r>
            <a:endParaRPr lang="en-US" sz="1100" dirty="0"/>
          </a:p>
        </p:txBody>
      </p:sp>
      <p:sp>
        <p:nvSpPr>
          <p:cNvPr id="29" name="Shape 26"/>
          <p:cNvSpPr/>
          <p:nvPr/>
        </p:nvSpPr>
        <p:spPr>
          <a:xfrm>
            <a:off x="4786313" y="4107656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30" name="Text 27"/>
          <p:cNvSpPr/>
          <p:nvPr/>
        </p:nvSpPr>
        <p:spPr>
          <a:xfrm>
            <a:off x="4786313" y="4107656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3</a:t>
            </a:r>
            <a:endParaRPr lang="en-US" sz="585" dirty="0"/>
          </a:p>
        </p:txBody>
      </p:sp>
      <p:sp>
        <p:nvSpPr>
          <p:cNvPr id="31" name="Text 28"/>
          <p:cNvSpPr/>
          <p:nvPr/>
        </p:nvSpPr>
        <p:spPr>
          <a:xfrm>
            <a:off x="5043488" y="4107656"/>
            <a:ext cx="1606209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Click "Analyze Sleep Health"</a:t>
            </a:r>
            <a:endParaRPr lang="en-US" sz="1100" dirty="0"/>
          </a:p>
        </p:txBody>
      </p:sp>
      <p:sp>
        <p:nvSpPr>
          <p:cNvPr id="32" name="Shape 29"/>
          <p:cNvSpPr/>
          <p:nvPr/>
        </p:nvSpPr>
        <p:spPr>
          <a:xfrm>
            <a:off x="4786313" y="4350544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33" name="Text 30"/>
          <p:cNvSpPr/>
          <p:nvPr/>
        </p:nvSpPr>
        <p:spPr>
          <a:xfrm>
            <a:off x="4786313" y="4350544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4</a:t>
            </a:r>
            <a:endParaRPr lang="en-US" sz="585" dirty="0"/>
          </a:p>
        </p:txBody>
      </p:sp>
      <p:sp>
        <p:nvSpPr>
          <p:cNvPr id="34" name="Text 31"/>
          <p:cNvSpPr/>
          <p:nvPr/>
        </p:nvSpPr>
        <p:spPr>
          <a:xfrm>
            <a:off x="5043488" y="4350544"/>
            <a:ext cx="883255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Wait for results</a:t>
            </a:r>
            <a:endParaRPr lang="en-US" sz="1100" dirty="0"/>
          </a:p>
        </p:txBody>
      </p:sp>
      <p:sp>
        <p:nvSpPr>
          <p:cNvPr id="35" name="Shape 32"/>
          <p:cNvSpPr/>
          <p:nvPr/>
        </p:nvSpPr>
        <p:spPr>
          <a:xfrm>
            <a:off x="4786313" y="4593431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36" name="Text 33"/>
          <p:cNvSpPr/>
          <p:nvPr/>
        </p:nvSpPr>
        <p:spPr>
          <a:xfrm>
            <a:off x="4786313" y="4593431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000"/>
              </a:lnSpc>
              <a:buNone/>
            </a:pPr>
            <a:r>
              <a:rPr lang="en-US" sz="585" b="1" dirty="0">
                <a:solidFill>
                  <a:srgbClr val="FFFFFF"/>
                </a:solidFill>
              </a:rPr>
              <a:t>5</a:t>
            </a:r>
            <a:endParaRPr lang="en-US" sz="585" dirty="0"/>
          </a:p>
        </p:txBody>
      </p:sp>
      <p:sp>
        <p:nvSpPr>
          <p:cNvPr id="37" name="Text 34"/>
          <p:cNvSpPr/>
          <p:nvPr/>
        </p:nvSpPr>
        <p:spPr>
          <a:xfrm>
            <a:off x="5043488" y="4593431"/>
            <a:ext cx="2417328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Read your personalized recommendations</a:t>
            </a:r>
            <a:endParaRPr lang="en-US" sz="11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959298"/>
            <a:ext cx="3586163" cy="18736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Model Performance: 96% Accuracy for Reliable Screening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571500" y="1628775"/>
            <a:ext cx="8001000" cy="1028700"/>
          </a:xfrm>
          <a:prstGeom prst="rect">
            <a:avLst/>
          </a:prstGeom>
          <a:solidFill>
            <a:srgbClr val="E8F4F8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571500" y="1628775"/>
            <a:ext cx="42863" cy="1028700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42950" y="1800225"/>
            <a:ext cx="1402463" cy="68580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975" b="1" dirty="0">
                <a:solidFill>
                  <a:srgbClr val="3498DB"/>
                </a:solidFill>
              </a:rPr>
              <a:t>96%</a:t>
            </a:r>
            <a:endParaRPr lang="en-US" sz="4975" dirty="0"/>
          </a:p>
        </p:txBody>
      </p:sp>
      <p:sp>
        <p:nvSpPr>
          <p:cNvPr id="7" name="Text 4"/>
          <p:cNvSpPr/>
          <p:nvPr/>
        </p:nvSpPr>
        <p:spPr>
          <a:xfrm>
            <a:off x="2374013" y="2014538"/>
            <a:ext cx="1393561" cy="257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2C3E50"/>
                </a:solidFill>
              </a:rPr>
              <a:t>Overall Accuracy</a:t>
            </a:r>
            <a:endParaRPr lang="en-US" sz="1195" dirty="0"/>
          </a:p>
        </p:txBody>
      </p:sp>
      <p:sp>
        <p:nvSpPr>
          <p:cNvPr id="8" name="Shape 5"/>
          <p:cNvSpPr/>
          <p:nvPr/>
        </p:nvSpPr>
        <p:spPr>
          <a:xfrm>
            <a:off x="571500" y="2828925"/>
            <a:ext cx="2524116" cy="1007269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571500" y="2828925"/>
            <a:ext cx="2524116" cy="285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85800" y="2943225"/>
            <a:ext cx="2295516" cy="15001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kern="0" spc="1" dirty="0">
                <a:solidFill>
                  <a:srgbClr val="3498DB"/>
                </a:solidFill>
              </a:rPr>
              <a:t>Precision</a:t>
            </a:r>
            <a:endParaRPr lang="en-US" sz="685" dirty="0"/>
          </a:p>
        </p:txBody>
      </p:sp>
      <p:sp>
        <p:nvSpPr>
          <p:cNvPr id="11" name="Text 8"/>
          <p:cNvSpPr/>
          <p:nvPr/>
        </p:nvSpPr>
        <p:spPr>
          <a:xfrm>
            <a:off x="685800" y="3150394"/>
            <a:ext cx="2295516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96.06%</a:t>
            </a:r>
            <a:endParaRPr lang="en-US" sz="2435" dirty="0"/>
          </a:p>
        </p:txBody>
      </p:sp>
      <p:sp>
        <p:nvSpPr>
          <p:cNvPr id="12" name="Shape 9"/>
          <p:cNvSpPr/>
          <p:nvPr/>
        </p:nvSpPr>
        <p:spPr>
          <a:xfrm>
            <a:off x="3309928" y="2828925"/>
            <a:ext cx="2524116" cy="1007269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3309928" y="2828925"/>
            <a:ext cx="2524116" cy="285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3424228" y="2943225"/>
            <a:ext cx="2295516" cy="15001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kern="0" spc="1" dirty="0">
                <a:solidFill>
                  <a:srgbClr val="3498DB"/>
                </a:solidFill>
              </a:rPr>
              <a:t>Recall</a:t>
            </a:r>
            <a:endParaRPr lang="en-US" sz="685" dirty="0"/>
          </a:p>
        </p:txBody>
      </p:sp>
      <p:sp>
        <p:nvSpPr>
          <p:cNvPr id="15" name="Text 12"/>
          <p:cNvSpPr/>
          <p:nvPr/>
        </p:nvSpPr>
        <p:spPr>
          <a:xfrm>
            <a:off x="3424228" y="3150394"/>
            <a:ext cx="2295516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96.00%</a:t>
            </a:r>
            <a:endParaRPr lang="en-US" sz="2435" dirty="0"/>
          </a:p>
        </p:txBody>
      </p:sp>
      <p:sp>
        <p:nvSpPr>
          <p:cNvPr id="16" name="Shape 13"/>
          <p:cNvSpPr/>
          <p:nvPr/>
        </p:nvSpPr>
        <p:spPr>
          <a:xfrm>
            <a:off x="6048356" y="2828925"/>
            <a:ext cx="2524144" cy="1007269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6048356" y="2828925"/>
            <a:ext cx="2524144" cy="285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162656" y="2943225"/>
            <a:ext cx="2295544" cy="15001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kern="0" spc="1" dirty="0">
                <a:solidFill>
                  <a:srgbClr val="3498DB"/>
                </a:solidFill>
              </a:rPr>
              <a:t>F1-Score</a:t>
            </a:r>
            <a:endParaRPr lang="en-US" sz="685" dirty="0"/>
          </a:p>
        </p:txBody>
      </p:sp>
      <p:sp>
        <p:nvSpPr>
          <p:cNvPr id="19" name="Text 16"/>
          <p:cNvSpPr/>
          <p:nvPr/>
        </p:nvSpPr>
        <p:spPr>
          <a:xfrm>
            <a:off x="6162656" y="3150394"/>
            <a:ext cx="2295544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95.99%</a:t>
            </a:r>
            <a:endParaRPr lang="en-US" sz="2435" dirty="0"/>
          </a:p>
        </p:txBody>
      </p:sp>
      <p:sp>
        <p:nvSpPr>
          <p:cNvPr id="20" name="Shape 17"/>
          <p:cNvSpPr/>
          <p:nvPr/>
        </p:nvSpPr>
        <p:spPr>
          <a:xfrm>
            <a:off x="571500" y="3950494"/>
            <a:ext cx="8001000" cy="1132284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571500" y="3950494"/>
            <a:ext cx="28575" cy="1132284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685800" y="4064794"/>
            <a:ext cx="7772400" cy="19288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What This Means</a:t>
            </a:r>
            <a:endParaRPr lang="en-US" sz="885" dirty="0"/>
          </a:p>
        </p:txBody>
      </p:sp>
      <p:sp>
        <p:nvSpPr>
          <p:cNvPr id="23" name="Text 20"/>
          <p:cNvSpPr/>
          <p:nvPr/>
        </p:nvSpPr>
        <p:spPr>
          <a:xfrm>
            <a:off x="850106" y="4343400"/>
            <a:ext cx="3574972" cy="16073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80" dirty="0">
                <a:solidFill>
                  <a:srgbClr val="34495E"/>
                </a:solidFill>
              </a:rPr>
              <a:t>Out of </a:t>
            </a:r>
            <a:r>
              <a:rPr lang="en-US" sz="735" b="1" dirty="0">
                <a:solidFill>
                  <a:srgbClr val="3498DB"/>
                </a:solidFill>
              </a:rPr>
              <a:t>100 predictions, 96 are correct</a:t>
            </a:r>
            <a:r>
              <a:rPr lang="en-US" sz="780" dirty="0">
                <a:solidFill>
                  <a:srgbClr val="34495E"/>
                </a:solidFill>
              </a:rPr>
              <a:t> — demonstrating high reliability</a:t>
            </a:r>
            <a:endParaRPr lang="en-US" sz="780" dirty="0"/>
          </a:p>
        </p:txBody>
      </p:sp>
      <p:sp>
        <p:nvSpPr>
          <p:cNvPr id="24" name="Text 21"/>
          <p:cNvSpPr/>
          <p:nvPr/>
        </p:nvSpPr>
        <p:spPr>
          <a:xfrm>
            <a:off x="850106" y="4575572"/>
            <a:ext cx="2581656" cy="16073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5" b="1" dirty="0">
                <a:solidFill>
                  <a:srgbClr val="3498DB"/>
                </a:solidFill>
              </a:rPr>
              <a:t>Very few false alarms</a:t>
            </a:r>
            <a:r>
              <a:rPr lang="en-US" sz="780" dirty="0">
                <a:solidFill>
                  <a:srgbClr val="34495E"/>
                </a:solidFill>
              </a:rPr>
              <a:t> — users can trust the results</a:t>
            </a:r>
            <a:endParaRPr lang="en-US" sz="735" dirty="0"/>
          </a:p>
        </p:txBody>
      </p:sp>
      <p:sp>
        <p:nvSpPr>
          <p:cNvPr id="25" name="Text 22"/>
          <p:cNvSpPr/>
          <p:nvPr/>
        </p:nvSpPr>
        <p:spPr>
          <a:xfrm>
            <a:off x="850106" y="4807744"/>
            <a:ext cx="4173875" cy="16073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35" b="1" dirty="0">
                <a:solidFill>
                  <a:srgbClr val="3498DB"/>
                </a:solidFill>
              </a:rPr>
              <a:t>Reliable enough for screening purposes</a:t>
            </a:r>
            <a:r>
              <a:rPr lang="en-US" sz="780" dirty="0">
                <a:solidFill>
                  <a:srgbClr val="34495E"/>
                </a:solidFill>
              </a:rPr>
              <a:t> — can effectively identify potential issues</a:t>
            </a:r>
            <a:endParaRPr lang="en-US" sz="73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Performance Breakdown and Validation</a:t>
            </a:r>
            <a:endParaRPr lang="en-US" sz="2435" dirty="0"/>
          </a:p>
        </p:txBody>
      </p:sp>
      <p:sp>
        <p:nvSpPr>
          <p:cNvPr id="4" name="Text 1"/>
          <p:cNvSpPr/>
          <p:nvPr/>
        </p:nvSpPr>
        <p:spPr>
          <a:xfrm>
            <a:off x="571500" y="1300163"/>
            <a:ext cx="3786188" cy="342900"/>
          </a:xfrm>
          <a:prstGeom prst="rect">
            <a:avLst/>
          </a:prstGeom>
          <a:noFill/>
        </p:spPr>
        <p:txBody>
          <a:bodyPr wrap="none" lIns="0" tIns="0" rIns="0" bIns="102108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3498DB"/>
                </a:solidFill>
              </a:rPr>
              <a:t>Performance by Class</a:t>
            </a:r>
            <a:endParaRPr lang="en-US" sz="1090" dirty="0"/>
          </a:p>
        </p:txBody>
      </p:sp>
      <p:sp>
        <p:nvSpPr>
          <p:cNvPr id="5" name="Text 2"/>
          <p:cNvSpPr/>
          <p:nvPr/>
        </p:nvSpPr>
        <p:spPr>
          <a:xfrm>
            <a:off x="571500" y="1857375"/>
            <a:ext cx="3786188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2C3E50"/>
                </a:solidFill>
              </a:rPr>
              <a:t>No Sleep Disorder</a:t>
            </a:r>
            <a:endParaRPr lang="en-US" sz="785" dirty="0"/>
          </a:p>
        </p:txBody>
      </p:sp>
      <p:sp>
        <p:nvSpPr>
          <p:cNvPr id="6" name="Shape 3"/>
          <p:cNvSpPr/>
          <p:nvPr/>
        </p:nvSpPr>
        <p:spPr>
          <a:xfrm>
            <a:off x="571500" y="2100263"/>
            <a:ext cx="3786188" cy="228600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571500" y="2100263"/>
            <a:ext cx="3786188" cy="228600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71500" y="2100263"/>
            <a:ext cx="3786188" cy="228600"/>
          </a:xfrm>
          <a:prstGeom prst="rect">
            <a:avLst/>
          </a:prstGeom>
          <a:noFill/>
        </p:spPr>
        <p:txBody>
          <a:bodyPr wrap="square" lIns="0" tIns="0" rIns="102108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100%</a:t>
            </a:r>
            <a:endParaRPr lang="en-US" sz="685" dirty="0"/>
          </a:p>
        </p:txBody>
      </p:sp>
      <p:sp>
        <p:nvSpPr>
          <p:cNvPr id="9" name="Text 6"/>
          <p:cNvSpPr/>
          <p:nvPr/>
        </p:nvSpPr>
        <p:spPr>
          <a:xfrm>
            <a:off x="571500" y="2507456"/>
            <a:ext cx="3786188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2C3E50"/>
                </a:solidFill>
              </a:rPr>
              <a:t>Insomnia</a:t>
            </a:r>
            <a:endParaRPr lang="en-US" sz="785" dirty="0"/>
          </a:p>
        </p:txBody>
      </p:sp>
      <p:sp>
        <p:nvSpPr>
          <p:cNvPr id="10" name="Shape 7"/>
          <p:cNvSpPr/>
          <p:nvPr/>
        </p:nvSpPr>
        <p:spPr>
          <a:xfrm>
            <a:off x="571500" y="2750344"/>
            <a:ext cx="3786188" cy="228600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71500" y="2750344"/>
            <a:ext cx="3521143" cy="228600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571500" y="2750344"/>
            <a:ext cx="3521143" cy="228600"/>
          </a:xfrm>
          <a:prstGeom prst="rect">
            <a:avLst/>
          </a:prstGeom>
          <a:noFill/>
        </p:spPr>
        <p:txBody>
          <a:bodyPr wrap="square" lIns="0" tIns="0" rIns="102108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93%</a:t>
            </a:r>
            <a:endParaRPr lang="en-US" sz="685" dirty="0"/>
          </a:p>
        </p:txBody>
      </p:sp>
      <p:sp>
        <p:nvSpPr>
          <p:cNvPr id="13" name="Text 10"/>
          <p:cNvSpPr/>
          <p:nvPr/>
        </p:nvSpPr>
        <p:spPr>
          <a:xfrm>
            <a:off x="571500" y="3157538"/>
            <a:ext cx="3786188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2C3E50"/>
                </a:solidFill>
              </a:rPr>
              <a:t>Sleep Apnea</a:t>
            </a:r>
            <a:endParaRPr lang="en-US" sz="785" dirty="0"/>
          </a:p>
        </p:txBody>
      </p:sp>
      <p:sp>
        <p:nvSpPr>
          <p:cNvPr id="14" name="Shape 11"/>
          <p:cNvSpPr/>
          <p:nvPr/>
        </p:nvSpPr>
        <p:spPr>
          <a:xfrm>
            <a:off x="571500" y="3400425"/>
            <a:ext cx="3786188" cy="228600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571500" y="3400425"/>
            <a:ext cx="3331834" cy="228600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571500" y="3400425"/>
            <a:ext cx="3331834" cy="228600"/>
          </a:xfrm>
          <a:prstGeom prst="rect">
            <a:avLst/>
          </a:prstGeom>
          <a:noFill/>
        </p:spPr>
        <p:txBody>
          <a:bodyPr wrap="square" lIns="0" tIns="0" rIns="102108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88%</a:t>
            </a:r>
            <a:endParaRPr lang="en-US" sz="685" dirty="0"/>
          </a:p>
        </p:txBody>
      </p:sp>
      <p:sp>
        <p:nvSpPr>
          <p:cNvPr id="17" name="Text 14"/>
          <p:cNvSpPr/>
          <p:nvPr/>
        </p:nvSpPr>
        <p:spPr>
          <a:xfrm>
            <a:off x="4786313" y="1300163"/>
            <a:ext cx="3786188" cy="342900"/>
          </a:xfrm>
          <a:prstGeom prst="rect">
            <a:avLst/>
          </a:prstGeom>
          <a:noFill/>
        </p:spPr>
        <p:txBody>
          <a:bodyPr wrap="none" lIns="0" tIns="0" rIns="0" bIns="102108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3498DB"/>
                </a:solidFill>
              </a:rPr>
              <a:t>Validation Methodology</a:t>
            </a:r>
            <a:endParaRPr lang="en-US" sz="1090" dirty="0"/>
          </a:p>
        </p:txBody>
      </p:sp>
      <p:sp>
        <p:nvSpPr>
          <p:cNvPr id="18" name="Shape 15"/>
          <p:cNvSpPr/>
          <p:nvPr/>
        </p:nvSpPr>
        <p:spPr>
          <a:xfrm>
            <a:off x="4786313" y="1857375"/>
            <a:ext cx="228600" cy="2286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4786313" y="1857375"/>
            <a:ext cx="228600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1</a:t>
            </a:r>
            <a:endParaRPr lang="en-US" sz="685" dirty="0"/>
          </a:p>
        </p:txBody>
      </p:sp>
      <p:sp>
        <p:nvSpPr>
          <p:cNvPr id="20" name="Text 17"/>
          <p:cNvSpPr/>
          <p:nvPr/>
        </p:nvSpPr>
        <p:spPr>
          <a:xfrm>
            <a:off x="5122069" y="1857375"/>
            <a:ext cx="3287760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Used </a:t>
            </a:r>
            <a:r>
              <a:rPr lang="en-US" sz="1200" b="1" dirty="0">
                <a:solidFill>
                  <a:srgbClr val="3498DB"/>
                </a:solidFill>
              </a:rPr>
              <a:t>5-fold cross-validation</a:t>
            </a:r>
            <a:r>
              <a:rPr lang="en-US" sz="1200" dirty="0">
                <a:solidFill>
                  <a:srgbClr val="34495E"/>
                </a:solidFill>
              </a:rPr>
              <a:t> to ensure robust results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4786313" y="2228850"/>
            <a:ext cx="228600" cy="2286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4786313" y="2228850"/>
            <a:ext cx="228600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2</a:t>
            </a:r>
            <a:endParaRPr lang="en-US" sz="685" dirty="0"/>
          </a:p>
        </p:txBody>
      </p:sp>
      <p:sp>
        <p:nvSpPr>
          <p:cNvPr id="23" name="Text 20"/>
          <p:cNvSpPr/>
          <p:nvPr/>
        </p:nvSpPr>
        <p:spPr>
          <a:xfrm>
            <a:off x="5122069" y="2228850"/>
            <a:ext cx="3033587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Tested on </a:t>
            </a:r>
            <a:r>
              <a:rPr lang="en-US" sz="1200" b="1" dirty="0">
                <a:solidFill>
                  <a:srgbClr val="3498DB"/>
                </a:solidFill>
              </a:rPr>
              <a:t>separate data</a:t>
            </a:r>
            <a:r>
              <a:rPr lang="en-US" sz="1200" dirty="0">
                <a:solidFill>
                  <a:srgbClr val="34495E"/>
                </a:solidFill>
              </a:rPr>
              <a:t> not seen during training</a:t>
            </a:r>
            <a:endParaRPr lang="en-US" sz="1200" dirty="0"/>
          </a:p>
        </p:txBody>
      </p:sp>
      <p:sp>
        <p:nvSpPr>
          <p:cNvPr id="24" name="Shape 21"/>
          <p:cNvSpPr/>
          <p:nvPr/>
        </p:nvSpPr>
        <p:spPr>
          <a:xfrm>
            <a:off x="4786313" y="2600325"/>
            <a:ext cx="228600" cy="2286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4786313" y="2600325"/>
            <a:ext cx="228600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3</a:t>
            </a:r>
            <a:endParaRPr lang="en-US" sz="685" dirty="0"/>
          </a:p>
        </p:txBody>
      </p:sp>
      <p:sp>
        <p:nvSpPr>
          <p:cNvPr id="26" name="Text 23"/>
          <p:cNvSpPr/>
          <p:nvPr/>
        </p:nvSpPr>
        <p:spPr>
          <a:xfrm>
            <a:off x="5122069" y="2600325"/>
            <a:ext cx="2803203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3498DB"/>
                </a:solidFill>
              </a:rPr>
              <a:t>Consistent results</a:t>
            </a:r>
            <a:r>
              <a:rPr lang="en-US" sz="1200" dirty="0">
                <a:solidFill>
                  <a:srgbClr val="34495E"/>
                </a:solidFill>
              </a:rPr>
              <a:t> across different data splits</a:t>
            </a:r>
            <a:endParaRPr lang="en-US" sz="1200" dirty="0"/>
          </a:p>
        </p:txBody>
      </p:sp>
      <p:sp>
        <p:nvSpPr>
          <p:cNvPr id="27" name="Shape 24"/>
          <p:cNvSpPr/>
          <p:nvPr/>
        </p:nvSpPr>
        <p:spPr>
          <a:xfrm>
            <a:off x="4786313" y="2971800"/>
            <a:ext cx="228600" cy="2286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8" name="Text 25"/>
          <p:cNvSpPr/>
          <p:nvPr/>
        </p:nvSpPr>
        <p:spPr>
          <a:xfrm>
            <a:off x="4786313" y="2971800"/>
            <a:ext cx="228600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4</a:t>
            </a:r>
            <a:endParaRPr lang="en-US" sz="685" dirty="0"/>
          </a:p>
        </p:txBody>
      </p:sp>
      <p:sp>
        <p:nvSpPr>
          <p:cNvPr id="29" name="Text 26"/>
          <p:cNvSpPr/>
          <p:nvPr/>
        </p:nvSpPr>
        <p:spPr>
          <a:xfrm>
            <a:off x="5122069" y="2971800"/>
            <a:ext cx="3260380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Confirms model </a:t>
            </a:r>
            <a:r>
              <a:rPr lang="en-US" sz="1200" b="1" dirty="0">
                <a:solidFill>
                  <a:srgbClr val="3498DB"/>
                </a:solidFill>
              </a:rPr>
              <a:t>reliability</a:t>
            </a:r>
            <a:r>
              <a:rPr lang="en-US" sz="1200" dirty="0">
                <a:solidFill>
                  <a:srgbClr val="34495E"/>
                </a:solidFill>
              </a:rPr>
              <a:t> for real-world predictions</a:t>
            </a:r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8575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Challenge 1 &amp; 2: Overcoming Data Limitations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571500" y="1300163"/>
            <a:ext cx="3786188" cy="4857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85800" y="1414463"/>
            <a:ext cx="98087" cy="257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FFFFFF"/>
                </a:solidFill>
              </a:rPr>
              <a:t>1</a:t>
            </a:r>
            <a:endParaRPr lang="en-US" sz="1195" dirty="0"/>
          </a:p>
        </p:txBody>
      </p:sp>
      <p:sp>
        <p:nvSpPr>
          <p:cNvPr id="6" name="Text 3"/>
          <p:cNvSpPr/>
          <p:nvPr/>
        </p:nvSpPr>
        <p:spPr>
          <a:xfrm>
            <a:off x="869612" y="1435894"/>
            <a:ext cx="1453614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FFFFFF"/>
                </a:solidFill>
              </a:rPr>
              <a:t>Limited Dataset Size</a:t>
            </a:r>
            <a:endParaRPr lang="en-US" sz="985" dirty="0"/>
          </a:p>
        </p:txBody>
      </p:sp>
      <p:sp>
        <p:nvSpPr>
          <p:cNvPr id="7" name="Text 4"/>
          <p:cNvSpPr/>
          <p:nvPr/>
        </p:nvSpPr>
        <p:spPr>
          <a:xfrm>
            <a:off x="571500" y="1964531"/>
            <a:ext cx="448392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3498DB"/>
                </a:solidFill>
              </a:rPr>
              <a:t>The Issue</a:t>
            </a:r>
            <a:endParaRPr lang="en-US" sz="900" dirty="0"/>
          </a:p>
        </p:txBody>
      </p:sp>
      <p:sp>
        <p:nvSpPr>
          <p:cNvPr id="8" name="Shape 5"/>
          <p:cNvSpPr/>
          <p:nvPr/>
        </p:nvSpPr>
        <p:spPr>
          <a:xfrm>
            <a:off x="571499" y="2228850"/>
            <a:ext cx="3786188" cy="342900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71500" y="2200275"/>
            <a:ext cx="3786188" cy="374718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Only </a:t>
            </a:r>
            <a:r>
              <a:rPr lang="en-US" sz="900" b="1" dirty="0">
                <a:solidFill>
                  <a:srgbClr val="3498DB"/>
                </a:solidFill>
              </a:rPr>
              <a:t>374 samples</a:t>
            </a:r>
            <a:r>
              <a:rPr lang="en-US" sz="900" dirty="0">
                <a:solidFill>
                  <a:srgbClr val="34495E"/>
                </a:solidFill>
              </a:rPr>
              <a:t> available for training the model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571500" y="2721769"/>
            <a:ext cx="401777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3498DB"/>
                </a:solidFill>
              </a:rPr>
              <a:t>The Risk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571500" y="2957513"/>
            <a:ext cx="3786188" cy="514350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571500" y="2957513"/>
            <a:ext cx="3786188" cy="550856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3498DB"/>
                </a:solidFill>
              </a:rPr>
              <a:t>Overfitting</a:t>
            </a:r>
            <a:r>
              <a:rPr lang="en-US" sz="900" dirty="0">
                <a:solidFill>
                  <a:srgbClr val="34495E"/>
                </a:solidFill>
              </a:rPr>
              <a:t> — model memorizes data instead of learning generalizable patterns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571500" y="3650456"/>
            <a:ext cx="3786188" cy="755786"/>
          </a:xfrm>
          <a:prstGeom prst="rect">
            <a:avLst/>
          </a:prstGeom>
          <a:solidFill>
            <a:srgbClr val="E8F4F8"/>
          </a:solidFill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571500" y="3650456"/>
            <a:ext cx="28575" cy="755786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85800" y="3764756"/>
            <a:ext cx="610745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2C3E50"/>
                </a:solidFill>
              </a:rPr>
              <a:t>Our Solution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685800" y="3971925"/>
            <a:ext cx="3557588" cy="3200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Used </a:t>
            </a:r>
            <a:r>
              <a:rPr lang="en-US" sz="900" b="1" dirty="0">
                <a:solidFill>
                  <a:srgbClr val="3498DB"/>
                </a:solidFill>
              </a:rPr>
              <a:t>simpler models</a:t>
            </a:r>
            <a:r>
              <a:rPr lang="en-US" sz="900" dirty="0">
                <a:solidFill>
                  <a:srgbClr val="34495E"/>
                </a:solidFill>
              </a:rPr>
              <a:t> and implemented </a:t>
            </a:r>
            <a:r>
              <a:rPr lang="en-US" sz="900" b="1" dirty="0">
                <a:solidFill>
                  <a:srgbClr val="3498DB"/>
                </a:solidFill>
              </a:rPr>
              <a:t>rigorous cross-validation</a:t>
            </a:r>
            <a:r>
              <a:rPr lang="en-US" sz="900" dirty="0">
                <a:solidFill>
                  <a:srgbClr val="34495E"/>
                </a:solidFill>
              </a:rPr>
              <a:t> to ensure the model generalizes well to new data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4786313" y="1300163"/>
            <a:ext cx="3786188" cy="4857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4900613" y="1414463"/>
            <a:ext cx="98087" cy="257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FFFFFF"/>
                </a:solidFill>
              </a:rPr>
              <a:t>2</a:t>
            </a:r>
            <a:endParaRPr lang="en-US" sz="1195" dirty="0"/>
          </a:p>
        </p:txBody>
      </p:sp>
      <p:sp>
        <p:nvSpPr>
          <p:cNvPr id="19" name="Text 16"/>
          <p:cNvSpPr/>
          <p:nvPr/>
        </p:nvSpPr>
        <p:spPr>
          <a:xfrm>
            <a:off x="5084425" y="1435894"/>
            <a:ext cx="1400175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FFFFFF"/>
                </a:solidFill>
              </a:rPr>
              <a:t>Imbalanced Classes</a:t>
            </a:r>
            <a:endParaRPr lang="en-US" sz="985" dirty="0"/>
          </a:p>
        </p:txBody>
      </p:sp>
      <p:sp>
        <p:nvSpPr>
          <p:cNvPr id="20" name="Text 17"/>
          <p:cNvSpPr/>
          <p:nvPr/>
        </p:nvSpPr>
        <p:spPr>
          <a:xfrm>
            <a:off x="4786313" y="1964531"/>
            <a:ext cx="448392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kern="0" spc="1" dirty="0">
                <a:solidFill>
                  <a:srgbClr val="3498DB"/>
                </a:solidFill>
              </a:rPr>
              <a:t>The Issue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4786313" y="2200275"/>
            <a:ext cx="3786188" cy="342900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4786313" y="2200275"/>
            <a:ext cx="3786188" cy="367986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More </a:t>
            </a:r>
            <a:r>
              <a:rPr lang="en-US" sz="900" b="1" dirty="0">
                <a:solidFill>
                  <a:srgbClr val="3498DB"/>
                </a:solidFill>
              </a:rPr>
              <a:t>"No disorder" cases</a:t>
            </a:r>
            <a:r>
              <a:rPr lang="en-US" sz="900" dirty="0">
                <a:solidFill>
                  <a:srgbClr val="34495E"/>
                </a:solidFill>
              </a:rPr>
              <a:t> than other sleep conditions in the dataset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4786313" y="2721769"/>
            <a:ext cx="355290" cy="1425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00" b="1" kern="0" spc="1" dirty="0">
                <a:solidFill>
                  <a:srgbClr val="3498DB"/>
                </a:solidFill>
              </a:rPr>
              <a:t>The Risk</a:t>
            </a:r>
            <a:endParaRPr lang="en-US" sz="800" dirty="0"/>
          </a:p>
        </p:txBody>
      </p:sp>
      <p:sp>
        <p:nvSpPr>
          <p:cNvPr id="24" name="Shape 21"/>
          <p:cNvSpPr/>
          <p:nvPr/>
        </p:nvSpPr>
        <p:spPr>
          <a:xfrm>
            <a:off x="4786313" y="2928938"/>
            <a:ext cx="3786188" cy="514350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4786313" y="2928938"/>
            <a:ext cx="3786188" cy="550856"/>
          </a:xfrm>
          <a:prstGeom prst="rect">
            <a:avLst/>
          </a:prstGeom>
          <a:noFill/>
        </p:spPr>
        <p:txBody>
          <a:bodyPr wrap="square" lIns="102108" tIns="102108" rIns="102108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Model could be </a:t>
            </a:r>
            <a:r>
              <a:rPr lang="en-US" sz="900" b="1" dirty="0">
                <a:solidFill>
                  <a:srgbClr val="3498DB"/>
                </a:solidFill>
              </a:rPr>
              <a:t>biased</a:t>
            </a:r>
            <a:r>
              <a:rPr lang="en-US" sz="900" dirty="0">
                <a:solidFill>
                  <a:srgbClr val="34495E"/>
                </a:solidFill>
              </a:rPr>
              <a:t> toward predicting the majority class, missing actual disorders</a:t>
            </a:r>
            <a:endParaRPr lang="en-US" sz="900" dirty="0"/>
          </a:p>
        </p:txBody>
      </p:sp>
      <p:sp>
        <p:nvSpPr>
          <p:cNvPr id="26" name="Shape 23"/>
          <p:cNvSpPr/>
          <p:nvPr/>
        </p:nvSpPr>
        <p:spPr>
          <a:xfrm>
            <a:off x="4786313" y="3650456"/>
            <a:ext cx="3786188" cy="755786"/>
          </a:xfrm>
          <a:prstGeom prst="rect">
            <a:avLst/>
          </a:prstGeom>
          <a:solidFill>
            <a:srgbClr val="E8F4F8"/>
          </a:solidFill>
        </p:spPr>
        <p:txBody>
          <a:bodyPr/>
          <a:lstStyle/>
          <a:p>
            <a:endParaRPr lang="en-IN"/>
          </a:p>
        </p:txBody>
      </p:sp>
      <p:sp>
        <p:nvSpPr>
          <p:cNvPr id="27" name="Shape 24"/>
          <p:cNvSpPr/>
          <p:nvPr/>
        </p:nvSpPr>
        <p:spPr>
          <a:xfrm>
            <a:off x="4786313" y="3650456"/>
            <a:ext cx="28575" cy="755786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8" name="Text 25"/>
          <p:cNvSpPr/>
          <p:nvPr/>
        </p:nvSpPr>
        <p:spPr>
          <a:xfrm>
            <a:off x="4900613" y="3764756"/>
            <a:ext cx="610745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2C3E50"/>
                </a:solidFill>
              </a:rPr>
              <a:t>Our Solution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4900613" y="3971925"/>
            <a:ext cx="3557588" cy="3200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900" b="1" dirty="0">
                <a:solidFill>
                  <a:srgbClr val="3498DB"/>
                </a:solidFill>
              </a:rPr>
              <a:t>Analyzed each class separately</a:t>
            </a:r>
            <a:r>
              <a:rPr lang="en-US" sz="900" dirty="0">
                <a:solidFill>
                  <a:srgbClr val="34495E"/>
                </a:solidFill>
              </a:rPr>
              <a:t> and optimized performance metrics for each sleep condition independently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Challenges Faced: Deployment and Engineering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499655" y="1102587"/>
            <a:ext cx="2524116" cy="3328988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5" name="Shape 2"/>
          <p:cNvSpPr/>
          <p:nvPr/>
        </p:nvSpPr>
        <p:spPr>
          <a:xfrm>
            <a:off x="499655" y="1102587"/>
            <a:ext cx="2524116" cy="285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6" name="Text 3"/>
          <p:cNvSpPr/>
          <p:nvPr/>
        </p:nvSpPr>
        <p:spPr>
          <a:xfrm>
            <a:off x="678249" y="1281180"/>
            <a:ext cx="6474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b="1" kern="0" spc="1" dirty="0">
                <a:solidFill>
                  <a:srgbClr val="3498DB"/>
                </a:solidFill>
              </a:rPr>
              <a:t>Challenge 3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678249" y="1516924"/>
            <a:ext cx="1418658" cy="1719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Deployment Complexity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678249" y="1839816"/>
            <a:ext cx="495328" cy="1300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7F8C8D"/>
                </a:solidFill>
              </a:rPr>
              <a:t>The Issue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678249" y="2025553"/>
            <a:ext cx="2166928" cy="3272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Free hosting has </a:t>
            </a:r>
            <a:r>
              <a:rPr lang="en-US" sz="1050" b="1" dirty="0">
                <a:solidFill>
                  <a:srgbClr val="3498DB"/>
                </a:solidFill>
              </a:rPr>
              <a:t>limitations</a:t>
            </a:r>
            <a:r>
              <a:rPr lang="en-US" sz="1050" dirty="0">
                <a:solidFill>
                  <a:srgbClr val="34495E"/>
                </a:solidFill>
              </a:rPr>
              <a:t>. Backend sleeps when not in use, causing delays.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78249" y="2488446"/>
            <a:ext cx="674865" cy="1300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7F8C8D"/>
                </a:solidFill>
              </a:rPr>
              <a:t>Our Solution</a:t>
            </a:r>
            <a:endParaRPr lang="en-US" sz="1000" dirty="0"/>
          </a:p>
        </p:txBody>
      </p:sp>
      <p:sp>
        <p:nvSpPr>
          <p:cNvPr id="11" name="Text 8"/>
          <p:cNvSpPr/>
          <p:nvPr/>
        </p:nvSpPr>
        <p:spPr>
          <a:xfrm>
            <a:off x="678249" y="2674184"/>
            <a:ext cx="2166928" cy="6668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Chose </a:t>
            </a:r>
            <a:r>
              <a:rPr lang="en-US" sz="1050" b="1" dirty="0">
                <a:solidFill>
                  <a:srgbClr val="3498DB"/>
                </a:solidFill>
              </a:rPr>
              <a:t>reliable free platforms</a:t>
            </a:r>
            <a:r>
              <a:rPr lang="en-US" sz="1050" dirty="0">
                <a:solidFill>
                  <a:srgbClr val="34495E"/>
                </a:solidFill>
              </a:rPr>
              <a:t> (Render + Vercel) and </a:t>
            </a:r>
            <a:r>
              <a:rPr lang="en-US" sz="1050" b="1" dirty="0">
                <a:solidFill>
                  <a:srgbClr val="3498DB"/>
                </a:solidFill>
              </a:rPr>
              <a:t>managed user expectations</a:t>
            </a:r>
            <a:r>
              <a:rPr lang="en-US" sz="1050" dirty="0">
                <a:solidFill>
                  <a:srgbClr val="34495E"/>
                </a:solidFill>
              </a:rPr>
              <a:t> with clear messaging about cold start times.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3238083" y="1102587"/>
            <a:ext cx="2524116" cy="3328988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13" name="Shape 10"/>
          <p:cNvSpPr/>
          <p:nvPr/>
        </p:nvSpPr>
        <p:spPr>
          <a:xfrm>
            <a:off x="3238083" y="1102587"/>
            <a:ext cx="2524116" cy="285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14" name="Text 11"/>
          <p:cNvSpPr/>
          <p:nvPr/>
        </p:nvSpPr>
        <p:spPr>
          <a:xfrm>
            <a:off x="3416677" y="1281180"/>
            <a:ext cx="6474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b="1" kern="0" spc="1" dirty="0">
                <a:solidFill>
                  <a:srgbClr val="3498DB"/>
                </a:solidFill>
              </a:rPr>
              <a:t>Challenge 4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416677" y="1516924"/>
            <a:ext cx="1205458" cy="1719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Model Compatibility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3416677" y="1839816"/>
            <a:ext cx="495328" cy="1300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7F8C8D"/>
                </a:solidFill>
              </a:rPr>
              <a:t>The Issue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3416677" y="2025553"/>
            <a:ext cx="2166928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3498DB"/>
                </a:solidFill>
              </a:rPr>
              <a:t>Python version conflicts</a:t>
            </a:r>
            <a:r>
              <a:rPr lang="en-US" sz="1050" dirty="0">
                <a:solidFill>
                  <a:srgbClr val="34495E"/>
                </a:solidFill>
              </a:rPr>
              <a:t> and </a:t>
            </a:r>
            <a:r>
              <a:rPr lang="en-US" sz="1050" b="1" dirty="0">
                <a:solidFill>
                  <a:srgbClr val="3498DB"/>
                </a:solidFill>
              </a:rPr>
              <a:t>library version mismatches</a:t>
            </a:r>
            <a:r>
              <a:rPr lang="en-US" sz="1050" dirty="0">
                <a:solidFill>
                  <a:srgbClr val="34495E"/>
                </a:solidFill>
              </a:rPr>
              <a:t> during deployment.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416677" y="2488446"/>
            <a:ext cx="674865" cy="1300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7F8C8D"/>
                </a:solidFill>
              </a:rPr>
              <a:t>Our Solution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3416677" y="2674184"/>
            <a:ext cx="2166928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3498DB"/>
                </a:solidFill>
              </a:rPr>
              <a:t>Locked specific versions</a:t>
            </a:r>
            <a:r>
              <a:rPr lang="en-US" sz="1050" dirty="0">
                <a:solidFill>
                  <a:srgbClr val="34495E"/>
                </a:solidFill>
              </a:rPr>
              <a:t> in the requirements.txt file to ensure consistency across all environments.</a:t>
            </a: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5976511" y="1102587"/>
            <a:ext cx="2524144" cy="3328988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21" name="Shape 18"/>
          <p:cNvSpPr/>
          <p:nvPr/>
        </p:nvSpPr>
        <p:spPr>
          <a:xfrm>
            <a:off x="5976511" y="1102587"/>
            <a:ext cx="2524144" cy="285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22" name="Text 19"/>
          <p:cNvSpPr/>
          <p:nvPr/>
        </p:nvSpPr>
        <p:spPr>
          <a:xfrm>
            <a:off x="6155105" y="1281180"/>
            <a:ext cx="647421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50" b="1" kern="0" spc="1" dirty="0">
                <a:solidFill>
                  <a:srgbClr val="3498DB"/>
                </a:solidFill>
              </a:rPr>
              <a:t>Challenge 5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6155105" y="1516924"/>
            <a:ext cx="1171796" cy="1719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Feature Engineering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6155105" y="1839816"/>
            <a:ext cx="495328" cy="1300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7F8C8D"/>
                </a:solidFill>
              </a:rPr>
              <a:t>The Issue</a:t>
            </a:r>
            <a:endParaRPr lang="en-US" sz="1000" dirty="0"/>
          </a:p>
        </p:txBody>
      </p:sp>
      <p:sp>
        <p:nvSpPr>
          <p:cNvPr id="25" name="Text 22"/>
          <p:cNvSpPr/>
          <p:nvPr/>
        </p:nvSpPr>
        <p:spPr>
          <a:xfrm>
            <a:off x="6155105" y="2025553"/>
            <a:ext cx="2166956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Raw data needed </a:t>
            </a:r>
            <a:r>
              <a:rPr lang="en-US" sz="1050" b="1" dirty="0">
                <a:solidFill>
                  <a:srgbClr val="3498DB"/>
                </a:solidFill>
              </a:rPr>
              <a:t>transformation</a:t>
            </a:r>
            <a:r>
              <a:rPr lang="en-US" sz="1050" dirty="0">
                <a:solidFill>
                  <a:srgbClr val="34495E"/>
                </a:solidFill>
              </a:rPr>
              <a:t>: blood pressure split into two fields, categorical variables encoded.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6155105" y="2648455"/>
            <a:ext cx="674865" cy="1300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b="1" dirty="0">
                <a:solidFill>
                  <a:srgbClr val="7F8C8D"/>
                </a:solidFill>
              </a:rPr>
              <a:t>Our Solution</a:t>
            </a:r>
            <a:endParaRPr lang="en-US" sz="1000" dirty="0"/>
          </a:p>
        </p:txBody>
      </p:sp>
      <p:sp>
        <p:nvSpPr>
          <p:cNvPr id="27" name="Text 24"/>
          <p:cNvSpPr/>
          <p:nvPr/>
        </p:nvSpPr>
        <p:spPr>
          <a:xfrm>
            <a:off x="6155105" y="2834192"/>
            <a:ext cx="2166956" cy="50013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Developed a </a:t>
            </a:r>
            <a:r>
              <a:rPr lang="en-US" sz="1050" b="1" dirty="0">
                <a:solidFill>
                  <a:srgbClr val="3498DB"/>
                </a:solidFill>
              </a:rPr>
              <a:t>careful preprocessing pipeline</a:t>
            </a:r>
            <a:r>
              <a:rPr lang="en-US" sz="1050" dirty="0">
                <a:solidFill>
                  <a:srgbClr val="34495E"/>
                </a:solidFill>
              </a:rPr>
              <a:t> to handle all data transformations automatically.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Sleep Disorders: A Global and Costly Health Crisis</a:t>
            </a:r>
            <a:endParaRPr lang="en-US" sz="2435" dirty="0"/>
          </a:p>
        </p:txBody>
      </p:sp>
      <p:sp>
        <p:nvSpPr>
          <p:cNvPr id="4" name="Text 1"/>
          <p:cNvSpPr/>
          <p:nvPr/>
        </p:nvSpPr>
        <p:spPr>
          <a:xfrm>
            <a:off x="571500" y="1814513"/>
            <a:ext cx="357188" cy="300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395" b="1" dirty="0">
                <a:solidFill>
                  <a:srgbClr val="3498DB"/>
                </a:solidFill>
              </a:rPr>
              <a:t>1</a:t>
            </a:r>
            <a:endParaRPr lang="en-US" sz="1395" dirty="0"/>
          </a:p>
        </p:txBody>
      </p:sp>
      <p:sp>
        <p:nvSpPr>
          <p:cNvPr id="5" name="Text 2"/>
          <p:cNvSpPr/>
          <p:nvPr/>
        </p:nvSpPr>
        <p:spPr>
          <a:xfrm>
            <a:off x="1071563" y="1814513"/>
            <a:ext cx="3586303" cy="2080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3498DB"/>
                </a:solidFill>
              </a:rPr>
              <a:t>1 in 3 adults</a:t>
            </a:r>
            <a:r>
              <a:rPr lang="en-US" sz="1600" dirty="0">
                <a:solidFill>
                  <a:srgbClr val="34495E"/>
                </a:solidFill>
              </a:rPr>
              <a:t> do not get enough quality sleep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571500" y="2328863"/>
            <a:ext cx="357188" cy="300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395" b="1" dirty="0">
                <a:solidFill>
                  <a:srgbClr val="3498DB"/>
                </a:solidFill>
              </a:rPr>
              <a:t>2</a:t>
            </a:r>
            <a:endParaRPr lang="en-US" sz="1395" dirty="0"/>
          </a:p>
        </p:txBody>
      </p:sp>
      <p:sp>
        <p:nvSpPr>
          <p:cNvPr id="7" name="Text 4"/>
          <p:cNvSpPr/>
          <p:nvPr/>
        </p:nvSpPr>
        <p:spPr>
          <a:xfrm>
            <a:off x="1071563" y="2328863"/>
            <a:ext cx="6398034" cy="2080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4495E"/>
                </a:solidFill>
              </a:rPr>
              <a:t>Sleep disorders often go </a:t>
            </a:r>
            <a:r>
              <a:rPr lang="en-US" sz="1400" b="1" dirty="0">
                <a:solidFill>
                  <a:srgbClr val="3498DB"/>
                </a:solidFill>
              </a:rPr>
              <a:t>undiagnosed for years</a:t>
            </a:r>
            <a:r>
              <a:rPr lang="en-US" sz="1600" dirty="0">
                <a:solidFill>
                  <a:srgbClr val="34495E"/>
                </a:solidFill>
              </a:rPr>
              <a:t>, leading to serious health issues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1500" y="2843213"/>
            <a:ext cx="357188" cy="300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395" b="1" dirty="0">
                <a:solidFill>
                  <a:srgbClr val="3498DB"/>
                </a:solidFill>
              </a:rPr>
              <a:t>3</a:t>
            </a:r>
            <a:endParaRPr lang="en-US" sz="1395" dirty="0"/>
          </a:p>
        </p:txBody>
      </p:sp>
      <p:sp>
        <p:nvSpPr>
          <p:cNvPr id="9" name="Text 6"/>
          <p:cNvSpPr/>
          <p:nvPr/>
        </p:nvSpPr>
        <p:spPr>
          <a:xfrm>
            <a:off x="1071563" y="2843213"/>
            <a:ext cx="5752665" cy="2080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4495E"/>
                </a:solidFill>
              </a:rPr>
              <a:t>Medical sleep studies cost </a:t>
            </a:r>
            <a:r>
              <a:rPr lang="en-US" sz="1400" b="1" dirty="0">
                <a:solidFill>
                  <a:srgbClr val="3498DB"/>
                </a:solidFill>
              </a:rPr>
              <a:t>$1,000–$3,000</a:t>
            </a:r>
            <a:r>
              <a:rPr lang="en-US" sz="1600" dirty="0">
                <a:solidFill>
                  <a:srgbClr val="34495E"/>
                </a:solidFill>
              </a:rPr>
              <a:t> and are inaccessible to many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1500" y="3357563"/>
            <a:ext cx="357188" cy="300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395" b="1" dirty="0">
                <a:solidFill>
                  <a:srgbClr val="3498DB"/>
                </a:solidFill>
              </a:rPr>
              <a:t>4</a:t>
            </a:r>
            <a:endParaRPr lang="en-US" sz="1395" dirty="0"/>
          </a:p>
        </p:txBody>
      </p:sp>
      <p:sp>
        <p:nvSpPr>
          <p:cNvPr id="11" name="Text 8"/>
          <p:cNvSpPr/>
          <p:nvPr/>
        </p:nvSpPr>
        <p:spPr>
          <a:xfrm>
            <a:off x="1071563" y="3357563"/>
            <a:ext cx="4890249" cy="2080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3498DB"/>
                </a:solidFill>
              </a:rPr>
              <a:t>Long waiting lists</a:t>
            </a:r>
            <a:r>
              <a:rPr lang="en-US" sz="1600" dirty="0">
                <a:solidFill>
                  <a:srgbClr val="34495E"/>
                </a:solidFill>
              </a:rPr>
              <a:t> for specialist appointments delay diagnosis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571500" y="3871913"/>
            <a:ext cx="357188" cy="300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395" b="1" dirty="0">
                <a:solidFill>
                  <a:srgbClr val="3498DB"/>
                </a:solidFill>
              </a:rPr>
              <a:t>5</a:t>
            </a:r>
            <a:endParaRPr lang="en-US" sz="1395" dirty="0"/>
          </a:p>
        </p:txBody>
      </p:sp>
      <p:sp>
        <p:nvSpPr>
          <p:cNvPr id="13" name="Text 10"/>
          <p:cNvSpPr/>
          <p:nvPr/>
        </p:nvSpPr>
        <p:spPr>
          <a:xfrm>
            <a:off x="1071563" y="3871913"/>
            <a:ext cx="4688528" cy="20800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34495E"/>
                </a:solidFill>
              </a:rPr>
              <a:t>People </a:t>
            </a:r>
            <a:r>
              <a:rPr lang="en-US" sz="1400" b="1" dirty="0">
                <a:solidFill>
                  <a:srgbClr val="3498DB"/>
                </a:solidFill>
              </a:rPr>
              <a:t>ignore warning signs</a:t>
            </a:r>
            <a:r>
              <a:rPr lang="en-US" sz="1600" dirty="0">
                <a:solidFill>
                  <a:srgbClr val="34495E"/>
                </a:solidFill>
              </a:rPr>
              <a:t> until health problems develop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What We Learned: Technical Skills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571500" y="1300163"/>
            <a:ext cx="285750" cy="2857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71500" y="1300163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🤖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964406" y="1346597"/>
            <a:ext cx="1327286" cy="1923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2C3E50"/>
                </a:solidFill>
              </a:rPr>
              <a:t>Machine Learning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14375" y="1764506"/>
            <a:ext cx="3503203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Real-world ML implementation with supervised learning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14375" y="2043113"/>
            <a:ext cx="2813271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Model selection and performance evaluation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14375" y="2321719"/>
            <a:ext cx="2742739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Data preprocessing and feature engineering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714375" y="2600325"/>
            <a:ext cx="3076163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Cross-validation and model validation techniques</a:t>
            </a:r>
            <a:endParaRPr lang="en-US" sz="1200" dirty="0"/>
          </a:p>
        </p:txBody>
      </p:sp>
      <p:sp>
        <p:nvSpPr>
          <p:cNvPr id="11" name="Shape 8"/>
          <p:cNvSpPr/>
          <p:nvPr/>
        </p:nvSpPr>
        <p:spPr>
          <a:xfrm>
            <a:off x="4750594" y="1300163"/>
            <a:ext cx="285750" cy="2857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4750594" y="1300163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🔧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143500" y="1346597"/>
            <a:ext cx="1769715" cy="1923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2C3E50"/>
                </a:solidFill>
              </a:rPr>
              <a:t>Full-Stack Development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893469" y="1764506"/>
            <a:ext cx="2276264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Frontend development with React.js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4893469" y="2043113"/>
            <a:ext cx="2688236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Backend development with Python FastAPI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4893469" y="2321719"/>
            <a:ext cx="2329164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Responsive and user-centered design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893469" y="2600325"/>
            <a:ext cx="2769861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Integrating ML models into web applications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571500" y="3400425"/>
            <a:ext cx="285750" cy="2857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571500" y="3400425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🌐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964406" y="3446859"/>
            <a:ext cx="1922001" cy="1923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2C3E50"/>
                </a:solidFill>
              </a:rPr>
              <a:t>API Design &amp; Deployment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714375" y="3864769"/>
            <a:ext cx="2453429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RESTful API design and implementation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714375" y="4143375"/>
            <a:ext cx="1929952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API documentation and testing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714375" y="4421981"/>
            <a:ext cx="2160848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Frontend-backend communication</a:t>
            </a:r>
            <a:endParaRPr lang="en-US" sz="1200" dirty="0"/>
          </a:p>
        </p:txBody>
      </p:sp>
      <p:sp>
        <p:nvSpPr>
          <p:cNvPr id="24" name="Text 21"/>
          <p:cNvSpPr/>
          <p:nvPr/>
        </p:nvSpPr>
        <p:spPr>
          <a:xfrm>
            <a:off x="714375" y="4700588"/>
            <a:ext cx="2122376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Error handling and data validation</a:t>
            </a:r>
            <a:endParaRPr lang="en-US" sz="1200" dirty="0"/>
          </a:p>
        </p:txBody>
      </p:sp>
      <p:sp>
        <p:nvSpPr>
          <p:cNvPr id="25" name="Shape 22"/>
          <p:cNvSpPr/>
          <p:nvPr/>
        </p:nvSpPr>
        <p:spPr>
          <a:xfrm>
            <a:off x="4750594" y="3400425"/>
            <a:ext cx="285750" cy="2857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4750594" y="3400425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☁️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5143500" y="3446859"/>
            <a:ext cx="1804981" cy="1923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2C3E50"/>
                </a:solidFill>
              </a:rPr>
              <a:t>Cloud Hosting Platforms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4893469" y="3864769"/>
            <a:ext cx="2176750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Deployment on Vercel for frontend</a:t>
            </a:r>
            <a:endParaRPr lang="en-US" sz="1200" dirty="0"/>
          </a:p>
        </p:txBody>
      </p:sp>
      <p:sp>
        <p:nvSpPr>
          <p:cNvPr id="29" name="Text 26"/>
          <p:cNvSpPr/>
          <p:nvPr/>
        </p:nvSpPr>
        <p:spPr>
          <a:xfrm>
            <a:off x="4893469" y="4143375"/>
            <a:ext cx="2231380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Deployment on Render for backend</a:t>
            </a:r>
            <a:endParaRPr lang="en-US" sz="1200" dirty="0"/>
          </a:p>
        </p:txBody>
      </p:sp>
      <p:sp>
        <p:nvSpPr>
          <p:cNvPr id="30" name="Text 27"/>
          <p:cNvSpPr/>
          <p:nvPr/>
        </p:nvSpPr>
        <p:spPr>
          <a:xfrm>
            <a:off x="4893469" y="4421981"/>
            <a:ext cx="2814873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Environment configuration and management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4893469" y="4700588"/>
            <a:ext cx="2082301" cy="17953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Free tier optimization and scaling</a:t>
            </a:r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4476" y="1037820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Important Limitations: Not a Diagnostic Tool</a:t>
            </a:r>
            <a:endParaRPr lang="en-US" sz="243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109108"/>
            <a:ext cx="3441976" cy="21540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42101" y="2164584"/>
            <a:ext cx="1409040" cy="267446"/>
          </a:xfrm>
          <a:prstGeom prst="rect">
            <a:avLst/>
          </a:prstGeom>
          <a:noFill/>
        </p:spPr>
        <p:txBody>
          <a:bodyPr wrap="none" lIns="0" tIns="0" rIns="0" bIns="8509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b="1" dirty="0">
                <a:solidFill>
                  <a:srgbClr val="3498DB"/>
                </a:solidFill>
              </a:rPr>
              <a:t>Not a Medical Diagnosis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4584976" y="2550347"/>
            <a:ext cx="4541308" cy="16055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This is a </a:t>
            </a:r>
            <a:r>
              <a:rPr lang="en-US" sz="1050" b="1" dirty="0">
                <a:solidFill>
                  <a:srgbClr val="E74C3C"/>
                </a:solidFill>
              </a:rPr>
              <a:t>screening tool only</a:t>
            </a:r>
            <a:r>
              <a:rPr lang="en-US" sz="1050" dirty="0">
                <a:solidFill>
                  <a:srgbClr val="34495E"/>
                </a:solidFill>
              </a:rPr>
              <a:t>, not a replacement for professional medical evaluation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4584976" y="2796080"/>
            <a:ext cx="3100208" cy="16055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b="1" dirty="0">
                <a:solidFill>
                  <a:srgbClr val="E74C3C"/>
                </a:solidFill>
              </a:rPr>
              <a:t>Cannot replace</a:t>
            </a:r>
            <a:r>
              <a:rPr lang="en-US" sz="1050" dirty="0">
                <a:solidFill>
                  <a:srgbClr val="34495E"/>
                </a:solidFill>
              </a:rPr>
              <a:t> a doctor's evaluation or clinical diagnosis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4584976" y="3041814"/>
            <a:ext cx="4526880" cy="16055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Should </a:t>
            </a:r>
            <a:r>
              <a:rPr lang="en-US" sz="1050" b="1" dirty="0">
                <a:solidFill>
                  <a:srgbClr val="E74C3C"/>
                </a:solidFill>
              </a:rPr>
              <a:t>not be used</a:t>
            </a:r>
            <a:r>
              <a:rPr lang="en-US" sz="1050" dirty="0">
                <a:solidFill>
                  <a:srgbClr val="34495E"/>
                </a:solidFill>
              </a:rPr>
              <a:t> to make treatment decisions without professional consultation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4442101" y="3416136"/>
            <a:ext cx="1139736" cy="267446"/>
          </a:xfrm>
          <a:prstGeom prst="rect">
            <a:avLst/>
          </a:prstGeom>
          <a:noFill/>
        </p:spPr>
        <p:txBody>
          <a:bodyPr wrap="none" lIns="0" tIns="0" rIns="0" bIns="8509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b="1" dirty="0">
                <a:solidFill>
                  <a:srgbClr val="3498DB"/>
                </a:solidFill>
              </a:rPr>
              <a:t>Dataset Limitations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4584976" y="3801898"/>
            <a:ext cx="3443250" cy="16055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Trained on only </a:t>
            </a:r>
            <a:r>
              <a:rPr lang="en-US" sz="1050" b="1" dirty="0">
                <a:solidFill>
                  <a:srgbClr val="E74C3C"/>
                </a:solidFill>
              </a:rPr>
              <a:t>374 cases</a:t>
            </a:r>
            <a:r>
              <a:rPr lang="en-US" sz="1050" dirty="0">
                <a:solidFill>
                  <a:srgbClr val="34495E"/>
                </a:solidFill>
              </a:rPr>
              <a:t> — may not represent all populations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584976" y="4047632"/>
            <a:ext cx="4097275" cy="16055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Performance might </a:t>
            </a:r>
            <a:r>
              <a:rPr lang="en-US" sz="1050" b="1" dirty="0">
                <a:solidFill>
                  <a:srgbClr val="E74C3C"/>
                </a:solidFill>
              </a:rPr>
              <a:t>vary</a:t>
            </a:r>
            <a:r>
              <a:rPr lang="en-US" sz="1050" dirty="0">
                <a:solidFill>
                  <a:srgbClr val="34495E"/>
                </a:solidFill>
              </a:rPr>
              <a:t> for different demographic groups and populations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Limitations: User Input and Hosting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571500" y="1300163"/>
            <a:ext cx="285750" cy="2857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71500" y="1300163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FFFFFF"/>
                </a:solidFill>
              </a:rPr>
              <a:t>1</a:t>
            </a:r>
            <a:endParaRPr lang="en-US" sz="985" dirty="0"/>
          </a:p>
        </p:txBody>
      </p:sp>
      <p:sp>
        <p:nvSpPr>
          <p:cNvPr id="6" name="Text 3"/>
          <p:cNvSpPr/>
          <p:nvPr/>
        </p:nvSpPr>
        <p:spPr>
          <a:xfrm>
            <a:off x="964406" y="1335881"/>
            <a:ext cx="1344895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2C3E50"/>
                </a:solidFill>
              </a:rPr>
              <a:t>Self-Reported Data</a:t>
            </a:r>
            <a:endParaRPr lang="en-US" sz="985" dirty="0"/>
          </a:p>
        </p:txBody>
      </p:sp>
      <p:sp>
        <p:nvSpPr>
          <p:cNvPr id="7" name="Text 4"/>
          <p:cNvSpPr/>
          <p:nvPr/>
        </p:nvSpPr>
        <p:spPr>
          <a:xfrm>
            <a:off x="735806" y="1764506"/>
            <a:ext cx="3621881" cy="3480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Relies on user input accuracy</a:t>
            </a:r>
            <a:r>
              <a:rPr lang="en-US" sz="1000" dirty="0">
                <a:solidFill>
                  <a:srgbClr val="34495E"/>
                </a:solidFill>
              </a:rPr>
              <a:t> — users must enter their own health information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35806" y="2250281"/>
            <a:ext cx="3621881" cy="3480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No way to verify information</a:t>
            </a:r>
            <a:r>
              <a:rPr lang="en-US" sz="1000" dirty="0">
                <a:solidFill>
                  <a:srgbClr val="34495E"/>
                </a:solidFill>
              </a:rPr>
              <a:t> — we cannot independently confirm the data provided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735806" y="2736056"/>
            <a:ext cx="3621881" cy="3480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Results depend on honest answers</a:t>
            </a:r>
            <a:r>
              <a:rPr lang="en-US" sz="1000" dirty="0">
                <a:solidFill>
                  <a:srgbClr val="34495E"/>
                </a:solidFill>
              </a:rPr>
              <a:t> — inaccurate or incomplete data leads to less reliable predictions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571500" y="3221831"/>
            <a:ext cx="3786188" cy="745071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571500" y="3221831"/>
            <a:ext cx="28575" cy="745071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85800" y="3336131"/>
            <a:ext cx="333425" cy="1362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2C3E50"/>
                </a:solidFill>
              </a:rPr>
              <a:t>Impact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685800" y="3532584"/>
            <a:ext cx="3557588" cy="32560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34495E"/>
                </a:solidFill>
              </a:rPr>
              <a:t>For best results, users should provide accurate and complete information about their sleep and health habits.</a:t>
            </a:r>
            <a:endParaRPr lang="en-US" sz="1000" dirty="0"/>
          </a:p>
        </p:txBody>
      </p:sp>
      <p:sp>
        <p:nvSpPr>
          <p:cNvPr id="14" name="Shape 11"/>
          <p:cNvSpPr/>
          <p:nvPr/>
        </p:nvSpPr>
        <p:spPr>
          <a:xfrm>
            <a:off x="4786313" y="1300163"/>
            <a:ext cx="285750" cy="2857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4786313" y="1300163"/>
            <a:ext cx="285750" cy="2857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FFFFFF"/>
                </a:solidFill>
              </a:rPr>
              <a:t>2</a:t>
            </a:r>
            <a:endParaRPr lang="en-US" sz="985" dirty="0"/>
          </a:p>
        </p:txBody>
      </p:sp>
      <p:sp>
        <p:nvSpPr>
          <p:cNvPr id="16" name="Text 13"/>
          <p:cNvSpPr/>
          <p:nvPr/>
        </p:nvSpPr>
        <p:spPr>
          <a:xfrm>
            <a:off x="5179219" y="1335881"/>
            <a:ext cx="1767380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2C3E50"/>
                </a:solidFill>
              </a:rPr>
              <a:t>Free Hosting Constraints</a:t>
            </a:r>
            <a:endParaRPr lang="en-US" sz="985" dirty="0"/>
          </a:p>
        </p:txBody>
      </p:sp>
      <p:sp>
        <p:nvSpPr>
          <p:cNvPr id="17" name="Text 14"/>
          <p:cNvSpPr/>
          <p:nvPr/>
        </p:nvSpPr>
        <p:spPr>
          <a:xfrm>
            <a:off x="4950619" y="1764506"/>
            <a:ext cx="3621881" cy="3480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First prediction takes 30-60 seconds</a:t>
            </a:r>
            <a:r>
              <a:rPr lang="en-US" sz="1000" dirty="0">
                <a:solidFill>
                  <a:srgbClr val="34495E"/>
                </a:solidFill>
              </a:rPr>
              <a:t> — system needs time to wake up from sleep mode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950619" y="2250281"/>
            <a:ext cx="3621881" cy="3480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Backend sleeps after inactivity</a:t>
            </a:r>
            <a:r>
              <a:rPr lang="en-US" sz="1000" dirty="0">
                <a:solidFill>
                  <a:srgbClr val="34495E"/>
                </a:solidFill>
              </a:rPr>
              <a:t> — free hosting automatically suspends unused services to save resources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4950619" y="2736056"/>
            <a:ext cx="3621881" cy="3480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Not instant for cold starts</a:t>
            </a:r>
            <a:r>
              <a:rPr lang="en-US" sz="1000" dirty="0">
                <a:solidFill>
                  <a:srgbClr val="34495E"/>
                </a:solidFill>
              </a:rPr>
              <a:t> — subsequent predictions are much faster after the initial load</a:t>
            </a:r>
            <a:endParaRPr lang="en-US" sz="1000" dirty="0"/>
          </a:p>
        </p:txBody>
      </p:sp>
      <p:sp>
        <p:nvSpPr>
          <p:cNvPr id="20" name="Shape 17"/>
          <p:cNvSpPr/>
          <p:nvPr/>
        </p:nvSpPr>
        <p:spPr>
          <a:xfrm>
            <a:off x="4786313" y="3221831"/>
            <a:ext cx="3786188" cy="745071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4786313" y="3221831"/>
            <a:ext cx="28575" cy="745071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4900613" y="3336131"/>
            <a:ext cx="613951" cy="13625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b="1" dirty="0">
                <a:solidFill>
                  <a:srgbClr val="2C3E50"/>
                </a:solidFill>
              </a:rPr>
              <a:t>Workaround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4900613" y="3532584"/>
            <a:ext cx="3557588" cy="32560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00" dirty="0">
                <a:solidFill>
                  <a:srgbClr val="34495E"/>
                </a:solidFill>
              </a:rPr>
              <a:t>This is a normal limitation of free hosting. For production use, paid hosting would provide instant responses without delays.</a:t>
            </a:r>
            <a:endParaRPr lang="en-US" sz="10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Future Improvements: Data and Features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571500" y="1300163"/>
            <a:ext cx="342900" cy="3429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71500" y="1300163"/>
            <a:ext cx="342900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FFFFFF"/>
                </a:solidFill>
              </a:rPr>
              <a:t>1</a:t>
            </a:r>
            <a:endParaRPr lang="en-US" sz="1195" dirty="0"/>
          </a:p>
        </p:txBody>
      </p:sp>
      <p:sp>
        <p:nvSpPr>
          <p:cNvPr id="6" name="Text 3"/>
          <p:cNvSpPr/>
          <p:nvPr/>
        </p:nvSpPr>
        <p:spPr>
          <a:xfrm>
            <a:off x="1021556" y="1353741"/>
            <a:ext cx="1171184" cy="2357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Bigger Dataset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735806" y="1857375"/>
            <a:ext cx="3634008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Collect data from </a:t>
            </a:r>
            <a:r>
              <a:rPr lang="en-US" sz="1050" b="1" dirty="0">
                <a:solidFill>
                  <a:srgbClr val="3498DB"/>
                </a:solidFill>
              </a:rPr>
              <a:t>thousands of people</a:t>
            </a:r>
            <a:r>
              <a:rPr lang="en-US" sz="1050" dirty="0">
                <a:solidFill>
                  <a:srgbClr val="34495E"/>
                </a:solidFill>
              </a:rPr>
              <a:t> to improve model accuracy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35806" y="2171700"/>
            <a:ext cx="3621881" cy="3480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Include </a:t>
            </a:r>
            <a:r>
              <a:rPr lang="en-US" sz="1050" b="1" dirty="0">
                <a:solidFill>
                  <a:srgbClr val="3498DB"/>
                </a:solidFill>
              </a:rPr>
              <a:t>more diverse populations</a:t>
            </a:r>
            <a:r>
              <a:rPr lang="en-US" sz="1050" dirty="0">
                <a:solidFill>
                  <a:srgbClr val="34495E"/>
                </a:solidFill>
              </a:rPr>
              <a:t> to ensure fairness across demographics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35806" y="2657475"/>
            <a:ext cx="3717364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Add </a:t>
            </a:r>
            <a:r>
              <a:rPr lang="en-US" sz="1050" b="1" dirty="0">
                <a:solidFill>
                  <a:srgbClr val="3498DB"/>
                </a:solidFill>
              </a:rPr>
              <a:t>more sleep disorder types</a:t>
            </a:r>
            <a:r>
              <a:rPr lang="en-US" sz="1050" dirty="0">
                <a:solidFill>
                  <a:srgbClr val="34495E"/>
                </a:solidFill>
              </a:rPr>
              <a:t> beyond the current three categories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4786313" y="1300163"/>
            <a:ext cx="342900" cy="3429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4786313" y="1300163"/>
            <a:ext cx="342900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FFFFFF"/>
                </a:solidFill>
              </a:rPr>
              <a:t>2</a:t>
            </a:r>
            <a:endParaRPr lang="en-US" sz="1195" dirty="0"/>
          </a:p>
        </p:txBody>
      </p:sp>
      <p:sp>
        <p:nvSpPr>
          <p:cNvPr id="12" name="Text 9"/>
          <p:cNvSpPr/>
          <p:nvPr/>
        </p:nvSpPr>
        <p:spPr>
          <a:xfrm>
            <a:off x="5236369" y="1353741"/>
            <a:ext cx="1494327" cy="2357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Advanced Features</a:t>
            </a:r>
            <a:endParaRPr lang="en-US" sz="1090" dirty="0"/>
          </a:p>
        </p:txBody>
      </p:sp>
      <p:sp>
        <p:nvSpPr>
          <p:cNvPr id="13" name="Text 10"/>
          <p:cNvSpPr/>
          <p:nvPr/>
        </p:nvSpPr>
        <p:spPr>
          <a:xfrm>
            <a:off x="4950619" y="1857375"/>
            <a:ext cx="3222036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498DB"/>
                </a:solidFill>
              </a:rPr>
              <a:t>Integration with fitness trackers</a:t>
            </a:r>
            <a:r>
              <a:rPr lang="en-US" sz="1050" dirty="0">
                <a:solidFill>
                  <a:srgbClr val="34495E"/>
                </a:solidFill>
              </a:rPr>
              <a:t> (Apple Watch, Fitbit, etc.)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4950619" y="2171700"/>
            <a:ext cx="3276538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498DB"/>
                </a:solidFill>
              </a:rPr>
              <a:t>Historical tracking over time</a:t>
            </a:r>
            <a:r>
              <a:rPr lang="en-US" sz="1050" dirty="0">
                <a:solidFill>
                  <a:srgbClr val="34495E"/>
                </a:solidFill>
              </a:rPr>
              <a:t> to monitor sleep health trends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4950619" y="2486025"/>
            <a:ext cx="3561873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498DB"/>
                </a:solidFill>
              </a:rPr>
              <a:t>Progress monitoring dashboard</a:t>
            </a:r>
            <a:r>
              <a:rPr lang="en-US" sz="1050" dirty="0">
                <a:solidFill>
                  <a:srgbClr val="34495E"/>
                </a:solidFill>
              </a:rPr>
              <a:t> with visual analytics and insights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4950619" y="2800350"/>
            <a:ext cx="3258905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b="1" dirty="0">
                <a:solidFill>
                  <a:srgbClr val="3498DB"/>
                </a:solidFill>
              </a:rPr>
              <a:t>Export reports as PDF</a:t>
            </a:r>
            <a:r>
              <a:rPr lang="en-US" sz="1050" dirty="0">
                <a:solidFill>
                  <a:srgbClr val="34495E"/>
                </a:solidFill>
              </a:rPr>
              <a:t> for sharing with healthcare providers</a:t>
            </a:r>
            <a:endParaRPr lang="en-US" sz="10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Future Improvements: AI and Clinical Validation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571500" y="1814513"/>
            <a:ext cx="257175" cy="257175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71500" y="1814513"/>
            <a:ext cx="257175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0" dirty="0">
                <a:solidFill>
                  <a:srgbClr val="FFFFFF"/>
                </a:solidFill>
              </a:rPr>
              <a:t>🧠</a:t>
            </a:r>
            <a:endParaRPr lang="en-US" sz="940" dirty="0"/>
          </a:p>
        </p:txBody>
      </p:sp>
      <p:sp>
        <p:nvSpPr>
          <p:cNvPr id="6" name="Text 3"/>
          <p:cNvSpPr/>
          <p:nvPr/>
        </p:nvSpPr>
        <p:spPr>
          <a:xfrm>
            <a:off x="914400" y="1859524"/>
            <a:ext cx="1075386" cy="1671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Better AI Models</a:t>
            </a:r>
            <a:endParaRPr lang="en-US" sz="885" dirty="0"/>
          </a:p>
        </p:txBody>
      </p:sp>
      <p:sp>
        <p:nvSpPr>
          <p:cNvPr id="7" name="Text 4"/>
          <p:cNvSpPr/>
          <p:nvPr/>
        </p:nvSpPr>
        <p:spPr>
          <a:xfrm>
            <a:off x="700088" y="2250281"/>
            <a:ext cx="2371725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Try </a:t>
            </a:r>
            <a:r>
              <a:rPr lang="en-US" sz="900" b="1" dirty="0">
                <a:solidFill>
                  <a:srgbClr val="3498DB"/>
                </a:solidFill>
              </a:rPr>
              <a:t>deep learning approaches</a:t>
            </a:r>
            <a:r>
              <a:rPr lang="en-US" sz="900" dirty="0">
                <a:solidFill>
                  <a:srgbClr val="34495E"/>
                </a:solidFill>
              </a:rPr>
              <a:t> for improved accuracy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700088" y="2650331"/>
            <a:ext cx="2321148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498DB"/>
                </a:solidFill>
              </a:rPr>
              <a:t>Ensemble multiple models</a:t>
            </a:r>
            <a:r>
              <a:rPr lang="en-US" sz="900" dirty="0">
                <a:solidFill>
                  <a:srgbClr val="34495E"/>
                </a:solidFill>
              </a:rPr>
              <a:t> for robust predictions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700088" y="2900363"/>
            <a:ext cx="2343590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Implement </a:t>
            </a:r>
            <a:r>
              <a:rPr lang="en-US" sz="900" b="1" dirty="0">
                <a:solidFill>
                  <a:srgbClr val="3498DB"/>
                </a:solidFill>
              </a:rPr>
              <a:t>real-time learning</a:t>
            </a:r>
            <a:r>
              <a:rPr lang="en-US" sz="900" dirty="0">
                <a:solidFill>
                  <a:srgbClr val="34495E"/>
                </a:solidFill>
              </a:rPr>
              <a:t> from user feedback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700088" y="3150394"/>
            <a:ext cx="2192908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Continuous model </a:t>
            </a:r>
            <a:r>
              <a:rPr lang="en-US" sz="900" b="1" dirty="0">
                <a:solidFill>
                  <a:srgbClr val="3498DB"/>
                </a:solidFill>
              </a:rPr>
              <a:t>optimization</a:t>
            </a:r>
            <a:r>
              <a:rPr lang="en-US" sz="900" dirty="0">
                <a:solidFill>
                  <a:srgbClr val="34495E"/>
                </a:solidFill>
              </a:rPr>
              <a:t> and retraining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3321844" y="1814513"/>
            <a:ext cx="257175" cy="257175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3321844" y="1814513"/>
            <a:ext cx="257175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0" dirty="0">
                <a:solidFill>
                  <a:srgbClr val="FFFFFF"/>
                </a:solidFill>
              </a:rPr>
              <a:t>📱</a:t>
            </a:r>
            <a:endParaRPr lang="en-US" sz="940" dirty="0"/>
          </a:p>
        </p:txBody>
      </p:sp>
      <p:sp>
        <p:nvSpPr>
          <p:cNvPr id="13" name="Text 10"/>
          <p:cNvSpPr/>
          <p:nvPr/>
        </p:nvSpPr>
        <p:spPr>
          <a:xfrm>
            <a:off x="3664744" y="1859524"/>
            <a:ext cx="843046" cy="1671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Enhanced UX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3450431" y="2250281"/>
            <a:ext cx="2218556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Build a </a:t>
            </a:r>
            <a:r>
              <a:rPr lang="en-US" sz="900" b="1" dirty="0">
                <a:solidFill>
                  <a:srgbClr val="3498DB"/>
                </a:solidFill>
              </a:rPr>
              <a:t>mobile app version</a:t>
            </a:r>
            <a:r>
              <a:rPr lang="en-US" sz="900" dirty="0">
                <a:solidFill>
                  <a:srgbClr val="34495E"/>
                </a:solidFill>
              </a:rPr>
              <a:t> for iOS and Android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3450431" y="2500313"/>
            <a:ext cx="2104743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Add </a:t>
            </a:r>
            <a:r>
              <a:rPr lang="en-US" sz="900" b="1" dirty="0">
                <a:solidFill>
                  <a:srgbClr val="3498DB"/>
                </a:solidFill>
              </a:rPr>
              <a:t>multi-language support</a:t>
            </a:r>
            <a:r>
              <a:rPr lang="en-US" sz="900" dirty="0">
                <a:solidFill>
                  <a:srgbClr val="34495E"/>
                </a:solidFill>
              </a:rPr>
              <a:t> for global reach</a:t>
            </a:r>
            <a:endParaRPr lang="en-US" sz="900" dirty="0"/>
          </a:p>
        </p:txBody>
      </p:sp>
      <p:sp>
        <p:nvSpPr>
          <p:cNvPr id="16" name="Text 13"/>
          <p:cNvSpPr/>
          <p:nvPr/>
        </p:nvSpPr>
        <p:spPr>
          <a:xfrm>
            <a:off x="3450431" y="2750344"/>
            <a:ext cx="2168863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Implement </a:t>
            </a:r>
            <a:r>
              <a:rPr lang="en-US" sz="900" b="1" dirty="0">
                <a:solidFill>
                  <a:srgbClr val="3498DB"/>
                </a:solidFill>
              </a:rPr>
              <a:t>voice input option</a:t>
            </a:r>
            <a:r>
              <a:rPr lang="en-US" sz="900" dirty="0">
                <a:solidFill>
                  <a:srgbClr val="34495E"/>
                </a:solidFill>
              </a:rPr>
              <a:t> for accessibility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3450431" y="3000375"/>
            <a:ext cx="1994136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Improve </a:t>
            </a:r>
            <a:r>
              <a:rPr lang="en-US" sz="900" b="1" dirty="0">
                <a:solidFill>
                  <a:srgbClr val="3498DB"/>
                </a:solidFill>
              </a:rPr>
              <a:t>accessibility features</a:t>
            </a:r>
            <a:r>
              <a:rPr lang="en-US" sz="900" dirty="0">
                <a:solidFill>
                  <a:srgbClr val="34495E"/>
                </a:solidFill>
              </a:rPr>
              <a:t> for all users</a:t>
            </a:r>
            <a:endParaRPr lang="en-US" sz="900" dirty="0"/>
          </a:p>
        </p:txBody>
      </p:sp>
      <p:sp>
        <p:nvSpPr>
          <p:cNvPr id="18" name="Shape 15"/>
          <p:cNvSpPr/>
          <p:nvPr/>
        </p:nvSpPr>
        <p:spPr>
          <a:xfrm>
            <a:off x="6072188" y="1814513"/>
            <a:ext cx="257175" cy="257175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9" name="Text 16"/>
          <p:cNvSpPr/>
          <p:nvPr/>
        </p:nvSpPr>
        <p:spPr>
          <a:xfrm>
            <a:off x="6072188" y="1814513"/>
            <a:ext cx="257175" cy="25717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940" dirty="0">
                <a:solidFill>
                  <a:srgbClr val="FFFFFF"/>
                </a:solidFill>
              </a:rPr>
              <a:t>🏥</a:t>
            </a:r>
            <a:endParaRPr lang="en-US" sz="940" dirty="0"/>
          </a:p>
        </p:txBody>
      </p:sp>
      <p:sp>
        <p:nvSpPr>
          <p:cNvPr id="20" name="Text 17"/>
          <p:cNvSpPr/>
          <p:nvPr/>
        </p:nvSpPr>
        <p:spPr>
          <a:xfrm>
            <a:off x="6415088" y="1859524"/>
            <a:ext cx="1155753" cy="16715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Clinical Validation</a:t>
            </a:r>
            <a:endParaRPr lang="en-US" sz="885" dirty="0"/>
          </a:p>
        </p:txBody>
      </p:sp>
      <p:sp>
        <p:nvSpPr>
          <p:cNvPr id="21" name="Text 18"/>
          <p:cNvSpPr/>
          <p:nvPr/>
        </p:nvSpPr>
        <p:spPr>
          <a:xfrm>
            <a:off x="6200775" y="2250281"/>
            <a:ext cx="1854675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498DB"/>
                </a:solidFill>
              </a:rPr>
              <a:t>Partner with sleep clinics</a:t>
            </a:r>
            <a:r>
              <a:rPr lang="en-US" sz="900" dirty="0">
                <a:solidFill>
                  <a:srgbClr val="34495E"/>
                </a:solidFill>
              </a:rPr>
              <a:t> for validation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6200775" y="2500313"/>
            <a:ext cx="2040623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498DB"/>
                </a:solidFill>
              </a:rPr>
              <a:t>Compare predictions</a:t>
            </a:r>
            <a:r>
              <a:rPr lang="en-US" sz="900" dirty="0">
                <a:solidFill>
                  <a:srgbClr val="34495E"/>
                </a:solidFill>
              </a:rPr>
              <a:t> with actual diagnoses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6200775" y="2750344"/>
            <a:ext cx="2051844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3498DB"/>
                </a:solidFill>
              </a:rPr>
              <a:t>Publish research results</a:t>
            </a:r>
            <a:r>
              <a:rPr lang="en-US" sz="900" dirty="0">
                <a:solidFill>
                  <a:srgbClr val="34495E"/>
                </a:solidFill>
              </a:rPr>
              <a:t> in medical journals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6200775" y="3000375"/>
            <a:ext cx="1864293" cy="1458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34495E"/>
                </a:solidFill>
              </a:rPr>
              <a:t>Get </a:t>
            </a:r>
            <a:r>
              <a:rPr lang="en-US" sz="900" b="1" dirty="0">
                <a:solidFill>
                  <a:srgbClr val="3498DB"/>
                </a:solidFill>
              </a:rPr>
              <a:t>medical professional endorsement</a:t>
            </a:r>
            <a:endParaRPr lang="en-US" sz="9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Project Impact: Users and Healthcare System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571500" y="1300163"/>
            <a:ext cx="342900" cy="3429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71500" y="1300163"/>
            <a:ext cx="342900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70" dirty="0">
                <a:solidFill>
                  <a:srgbClr val="FFFFFF"/>
                </a:solidFill>
              </a:rPr>
              <a:t>👤</a:t>
            </a:r>
            <a:endParaRPr lang="en-US" sz="1270" dirty="0"/>
          </a:p>
        </p:txBody>
      </p:sp>
      <p:sp>
        <p:nvSpPr>
          <p:cNvPr id="6" name="Text 3"/>
          <p:cNvSpPr/>
          <p:nvPr/>
        </p:nvSpPr>
        <p:spPr>
          <a:xfrm>
            <a:off x="1021556" y="1353741"/>
            <a:ext cx="1274908" cy="2357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Individual Users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735806" y="1857375"/>
            <a:ext cx="3762248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Early awareness</a:t>
            </a:r>
            <a:r>
              <a:rPr lang="en-US" sz="1050" dirty="0">
                <a:solidFill>
                  <a:srgbClr val="34495E"/>
                </a:solidFill>
              </a:rPr>
              <a:t> of potential sleep issues before they become serious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35806" y="2171700"/>
            <a:ext cx="2587247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Motivation to improve</a:t>
            </a:r>
            <a:r>
              <a:rPr lang="en-US" sz="1050" dirty="0">
                <a:solidFill>
                  <a:srgbClr val="34495E"/>
                </a:solidFill>
              </a:rPr>
              <a:t> lifestyle and sleep habits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735806" y="2486025"/>
            <a:ext cx="2683427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Free preliminary screening</a:t>
            </a:r>
            <a:r>
              <a:rPr lang="en-US" sz="1050" dirty="0">
                <a:solidFill>
                  <a:srgbClr val="34495E"/>
                </a:solidFill>
              </a:rPr>
              <a:t> accessible to everyone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35806" y="2800350"/>
            <a:ext cx="2856551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Educational value</a:t>
            </a:r>
            <a:r>
              <a:rPr lang="en-US" sz="1050" dirty="0">
                <a:solidFill>
                  <a:srgbClr val="34495E"/>
                </a:solidFill>
              </a:rPr>
              <a:t> about sleep health and risk factors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786313" y="1300163"/>
            <a:ext cx="342900" cy="3429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4786313" y="1300163"/>
            <a:ext cx="342900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70" dirty="0">
                <a:solidFill>
                  <a:srgbClr val="FFFFFF"/>
                </a:solidFill>
              </a:rPr>
              <a:t>🏥</a:t>
            </a:r>
            <a:endParaRPr lang="en-US" sz="1270" dirty="0"/>
          </a:p>
        </p:txBody>
      </p:sp>
      <p:sp>
        <p:nvSpPr>
          <p:cNvPr id="13" name="Text 10"/>
          <p:cNvSpPr/>
          <p:nvPr/>
        </p:nvSpPr>
        <p:spPr>
          <a:xfrm>
            <a:off x="5236369" y="1353741"/>
            <a:ext cx="1474682" cy="2357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Healthcare System</a:t>
            </a:r>
            <a:endParaRPr lang="en-US" sz="1090" dirty="0"/>
          </a:p>
        </p:txBody>
      </p:sp>
      <p:sp>
        <p:nvSpPr>
          <p:cNvPr id="14" name="Text 11"/>
          <p:cNvSpPr/>
          <p:nvPr/>
        </p:nvSpPr>
        <p:spPr>
          <a:xfrm>
            <a:off x="4950619" y="1857375"/>
            <a:ext cx="3278141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Reduce unnecessary appointments</a:t>
            </a:r>
            <a:r>
              <a:rPr lang="en-US" sz="1050" dirty="0">
                <a:solidFill>
                  <a:srgbClr val="34495E"/>
                </a:solidFill>
              </a:rPr>
              <a:t> by pre-screening patients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950619" y="2171700"/>
            <a:ext cx="2955937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Identify high-risk individuals</a:t>
            </a:r>
            <a:r>
              <a:rPr lang="en-US" sz="1050" dirty="0">
                <a:solidFill>
                  <a:srgbClr val="34495E"/>
                </a:solidFill>
              </a:rPr>
              <a:t> for targeted interventions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950619" y="2486025"/>
            <a:ext cx="3409588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Lower healthcare costs</a:t>
            </a:r>
            <a:r>
              <a:rPr lang="en-US" sz="1050" dirty="0">
                <a:solidFill>
                  <a:srgbClr val="34495E"/>
                </a:solidFill>
              </a:rPr>
              <a:t> through early detection and prevention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4950619" y="2800350"/>
            <a:ext cx="2366032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Better resource allocation</a:t>
            </a:r>
            <a:r>
              <a:rPr lang="en-US" sz="1050" dirty="0">
                <a:solidFill>
                  <a:srgbClr val="34495E"/>
                </a:solidFill>
              </a:rPr>
              <a:t> for specialist care</a:t>
            </a:r>
            <a:endParaRPr lang="en-US" sz="1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Project Impact: Professionals and Society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571500" y="1300163"/>
            <a:ext cx="342900" cy="3429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571500" y="1300163"/>
            <a:ext cx="342900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70" dirty="0">
                <a:solidFill>
                  <a:srgbClr val="FFFFFF"/>
                </a:solidFill>
              </a:rPr>
              <a:t>💼</a:t>
            </a:r>
            <a:endParaRPr lang="en-US" sz="1270" dirty="0"/>
          </a:p>
        </p:txBody>
      </p:sp>
      <p:sp>
        <p:nvSpPr>
          <p:cNvPr id="6" name="Text 3"/>
          <p:cNvSpPr/>
          <p:nvPr/>
        </p:nvSpPr>
        <p:spPr>
          <a:xfrm>
            <a:off x="1021556" y="1353741"/>
            <a:ext cx="1774385" cy="2357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Wellness Professionals</a:t>
            </a:r>
            <a:endParaRPr lang="en-US" sz="1090" dirty="0"/>
          </a:p>
        </p:txBody>
      </p:sp>
      <p:sp>
        <p:nvSpPr>
          <p:cNvPr id="7" name="Text 4"/>
          <p:cNvSpPr/>
          <p:nvPr/>
        </p:nvSpPr>
        <p:spPr>
          <a:xfrm>
            <a:off x="735806" y="1857375"/>
            <a:ext cx="3483326" cy="1685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Data-driven client consultations</a:t>
            </a:r>
            <a:r>
              <a:rPr lang="en-US" sz="1000" dirty="0">
                <a:solidFill>
                  <a:srgbClr val="34495E"/>
                </a:solidFill>
              </a:rPr>
              <a:t> based on objective health metrics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735806" y="2157413"/>
            <a:ext cx="3363100" cy="1685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Track client progress</a:t>
            </a:r>
            <a:r>
              <a:rPr lang="en-US" sz="1000" dirty="0">
                <a:solidFill>
                  <a:srgbClr val="34495E"/>
                </a:solidFill>
              </a:rPr>
              <a:t> over time with consistent assessment tools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735806" y="2457450"/>
            <a:ext cx="3603551" cy="1685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Objective health assessment</a:t>
            </a:r>
            <a:r>
              <a:rPr lang="en-US" sz="1000" dirty="0">
                <a:solidFill>
                  <a:srgbClr val="34495E"/>
                </a:solidFill>
              </a:rPr>
              <a:t> to complement subjective observations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735806" y="2757488"/>
            <a:ext cx="3391954" cy="1685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Conversation starter</a:t>
            </a:r>
            <a:r>
              <a:rPr lang="en-US" sz="1000" dirty="0">
                <a:solidFill>
                  <a:srgbClr val="34495E"/>
                </a:solidFill>
              </a:rPr>
              <a:t> about sleep health with clients and patients</a:t>
            </a:r>
            <a:endParaRPr lang="en-US" sz="1000" dirty="0"/>
          </a:p>
        </p:txBody>
      </p:sp>
      <p:sp>
        <p:nvSpPr>
          <p:cNvPr id="11" name="Shape 8"/>
          <p:cNvSpPr/>
          <p:nvPr/>
        </p:nvSpPr>
        <p:spPr>
          <a:xfrm>
            <a:off x="4786313" y="1300163"/>
            <a:ext cx="342900" cy="3429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4786313" y="1300163"/>
            <a:ext cx="342900" cy="34290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70" dirty="0">
                <a:solidFill>
                  <a:srgbClr val="FFFFFF"/>
                </a:solidFill>
              </a:rPr>
              <a:t>🌍</a:t>
            </a:r>
            <a:endParaRPr lang="en-US" sz="1270" dirty="0"/>
          </a:p>
        </p:txBody>
      </p:sp>
      <p:sp>
        <p:nvSpPr>
          <p:cNvPr id="13" name="Text 10"/>
          <p:cNvSpPr/>
          <p:nvPr/>
        </p:nvSpPr>
        <p:spPr>
          <a:xfrm>
            <a:off x="5236369" y="1353741"/>
            <a:ext cx="563128" cy="2357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090" b="1" dirty="0">
                <a:solidFill>
                  <a:srgbClr val="2C3E50"/>
                </a:solidFill>
              </a:rPr>
              <a:t>Society</a:t>
            </a:r>
            <a:endParaRPr lang="en-US" sz="1090" dirty="0"/>
          </a:p>
        </p:txBody>
      </p:sp>
      <p:sp>
        <p:nvSpPr>
          <p:cNvPr id="14" name="Text 11"/>
          <p:cNvSpPr/>
          <p:nvPr/>
        </p:nvSpPr>
        <p:spPr>
          <a:xfrm>
            <a:off x="4950619" y="1857375"/>
            <a:ext cx="2843727" cy="1685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Raise awareness</a:t>
            </a:r>
            <a:r>
              <a:rPr lang="en-US" sz="1000" dirty="0">
                <a:solidFill>
                  <a:srgbClr val="34495E"/>
                </a:solidFill>
              </a:rPr>
              <a:t> about the importance of sleep health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950619" y="2157413"/>
            <a:ext cx="3621881" cy="3480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Make screening accessible</a:t>
            </a:r>
            <a:r>
              <a:rPr lang="en-US" sz="1000" dirty="0">
                <a:solidFill>
                  <a:srgbClr val="34495E"/>
                </a:solidFill>
              </a:rPr>
              <a:t> to everyone regardless of location or income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4950619" y="2628900"/>
            <a:ext cx="2984791" cy="1685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Reduce stigma</a:t>
            </a:r>
            <a:r>
              <a:rPr lang="en-US" sz="1000" dirty="0">
                <a:solidFill>
                  <a:srgbClr val="34495E"/>
                </a:solidFill>
              </a:rPr>
              <a:t> around sleep problems and mental health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4950619" y="2928938"/>
            <a:ext cx="2845331" cy="1685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dirty="0">
                <a:solidFill>
                  <a:srgbClr val="3498DB"/>
                </a:solidFill>
              </a:rPr>
              <a:t>Promote preventive healthcare</a:t>
            </a:r>
            <a:r>
              <a:rPr lang="en-US" sz="1000" dirty="0">
                <a:solidFill>
                  <a:srgbClr val="34495E"/>
                </a:solidFill>
              </a:rPr>
              <a:t> and early intervention</a:t>
            </a:r>
            <a:endParaRPr lang="en-US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Conclusion: Practical AI for Real-World Problems</a:t>
            </a:r>
            <a:endParaRPr lang="en-US" sz="2435" dirty="0"/>
          </a:p>
        </p:txBody>
      </p:sp>
      <p:sp>
        <p:nvSpPr>
          <p:cNvPr id="4" name="Text 1"/>
          <p:cNvSpPr/>
          <p:nvPr/>
        </p:nvSpPr>
        <p:spPr>
          <a:xfrm>
            <a:off x="571500" y="1743075"/>
            <a:ext cx="1276953" cy="1685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00" b="1" kern="0" spc="1" dirty="0">
                <a:solidFill>
                  <a:srgbClr val="3498DB"/>
                </a:solidFill>
              </a:rPr>
              <a:t>What We Accomplished</a:t>
            </a:r>
            <a:endParaRPr lang="en-US" sz="1000" dirty="0"/>
          </a:p>
        </p:txBody>
      </p:sp>
      <p:sp>
        <p:nvSpPr>
          <p:cNvPr id="5" name="Shape 2"/>
          <p:cNvSpPr/>
          <p:nvPr/>
        </p:nvSpPr>
        <p:spPr>
          <a:xfrm>
            <a:off x="571500" y="2093119"/>
            <a:ext cx="200025" cy="200025"/>
          </a:xfrm>
          <a:prstGeom prst="ellipse">
            <a:avLst/>
          </a:prstGeom>
          <a:solidFill>
            <a:srgbClr val="27AE60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571500" y="2093119"/>
            <a:ext cx="20002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✓</a:t>
            </a:r>
            <a:endParaRPr lang="en-US" sz="785" dirty="0"/>
          </a:p>
        </p:txBody>
      </p:sp>
      <p:sp>
        <p:nvSpPr>
          <p:cNvPr id="7" name="Text 4"/>
          <p:cNvSpPr/>
          <p:nvPr/>
        </p:nvSpPr>
        <p:spPr>
          <a:xfrm>
            <a:off x="885825" y="2093119"/>
            <a:ext cx="4010713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Built a working AI system that predicts sleep disorders with </a:t>
            </a:r>
            <a:r>
              <a:rPr lang="en-US" sz="1000" b="1" dirty="0">
                <a:solidFill>
                  <a:srgbClr val="3498DB"/>
                </a:solidFill>
              </a:rPr>
              <a:t>96% accuracy</a:t>
            </a:r>
            <a:endParaRPr lang="en-US" sz="1050" dirty="0"/>
          </a:p>
        </p:txBody>
      </p:sp>
      <p:sp>
        <p:nvSpPr>
          <p:cNvPr id="8" name="Shape 5"/>
          <p:cNvSpPr/>
          <p:nvPr/>
        </p:nvSpPr>
        <p:spPr>
          <a:xfrm>
            <a:off x="571500" y="2378869"/>
            <a:ext cx="200025" cy="200025"/>
          </a:xfrm>
          <a:prstGeom prst="ellipse">
            <a:avLst/>
          </a:prstGeom>
          <a:solidFill>
            <a:srgbClr val="27AE60"/>
          </a:solidFill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71500" y="2378869"/>
            <a:ext cx="20002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✓</a:t>
            </a:r>
            <a:endParaRPr lang="en-US" sz="785" dirty="0"/>
          </a:p>
        </p:txBody>
      </p:sp>
      <p:sp>
        <p:nvSpPr>
          <p:cNvPr id="10" name="Text 7"/>
          <p:cNvSpPr/>
          <p:nvPr/>
        </p:nvSpPr>
        <p:spPr>
          <a:xfrm>
            <a:off x="885825" y="2378869"/>
            <a:ext cx="3893695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Created an </a:t>
            </a:r>
            <a:r>
              <a:rPr lang="en-US" sz="1000" b="1" dirty="0">
                <a:solidFill>
                  <a:srgbClr val="3498DB"/>
                </a:solidFill>
              </a:rPr>
              <a:t>easy-to-use web application</a:t>
            </a:r>
            <a:r>
              <a:rPr lang="en-US" sz="1050" dirty="0">
                <a:solidFill>
                  <a:srgbClr val="34495E"/>
                </a:solidFill>
              </a:rPr>
              <a:t> accessible to anyone, anywhere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571500" y="2664619"/>
            <a:ext cx="200025" cy="200025"/>
          </a:xfrm>
          <a:prstGeom prst="ellipse">
            <a:avLst/>
          </a:prstGeom>
          <a:solidFill>
            <a:srgbClr val="27AE60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571500" y="2664619"/>
            <a:ext cx="20002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✓</a:t>
            </a:r>
            <a:endParaRPr lang="en-US" sz="785" dirty="0"/>
          </a:p>
        </p:txBody>
      </p:sp>
      <p:sp>
        <p:nvSpPr>
          <p:cNvPr id="13" name="Text 10"/>
          <p:cNvSpPr/>
          <p:nvPr/>
        </p:nvSpPr>
        <p:spPr>
          <a:xfrm>
            <a:off x="885825" y="2664619"/>
            <a:ext cx="4058803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Deployed on </a:t>
            </a:r>
            <a:r>
              <a:rPr lang="en-US" sz="1000" b="1" dirty="0">
                <a:solidFill>
                  <a:srgbClr val="3498DB"/>
                </a:solidFill>
              </a:rPr>
              <a:t>free platforms</a:t>
            </a:r>
            <a:r>
              <a:rPr lang="en-US" sz="1050" dirty="0">
                <a:solidFill>
                  <a:srgbClr val="34495E"/>
                </a:solidFill>
              </a:rPr>
              <a:t> that will run indefinitely without ongoing costs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571500" y="2950369"/>
            <a:ext cx="200025" cy="200025"/>
          </a:xfrm>
          <a:prstGeom prst="ellipse">
            <a:avLst/>
          </a:prstGeom>
          <a:solidFill>
            <a:srgbClr val="27AE60"/>
          </a:solidFill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571500" y="2950369"/>
            <a:ext cx="20002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✓</a:t>
            </a:r>
            <a:endParaRPr lang="en-US" sz="785" dirty="0"/>
          </a:p>
        </p:txBody>
      </p:sp>
      <p:sp>
        <p:nvSpPr>
          <p:cNvPr id="16" name="Text 13"/>
          <p:cNvSpPr/>
          <p:nvPr/>
        </p:nvSpPr>
        <p:spPr>
          <a:xfrm>
            <a:off x="885825" y="2950369"/>
            <a:ext cx="4422686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Provided a tool that could help people become </a:t>
            </a:r>
            <a:r>
              <a:rPr lang="en-US" sz="1000" b="1" dirty="0">
                <a:solidFill>
                  <a:srgbClr val="3498DB"/>
                </a:solidFill>
              </a:rPr>
              <a:t>more aware of their sleep health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571500" y="3236119"/>
            <a:ext cx="200025" cy="200025"/>
          </a:xfrm>
          <a:prstGeom prst="ellipse">
            <a:avLst/>
          </a:prstGeom>
          <a:solidFill>
            <a:srgbClr val="27AE60"/>
          </a:solidFill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571500" y="3236119"/>
            <a:ext cx="200025" cy="2000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✓</a:t>
            </a:r>
            <a:endParaRPr lang="en-US" sz="785" dirty="0"/>
          </a:p>
        </p:txBody>
      </p:sp>
      <p:sp>
        <p:nvSpPr>
          <p:cNvPr id="19" name="Text 16"/>
          <p:cNvSpPr/>
          <p:nvPr/>
        </p:nvSpPr>
        <p:spPr>
          <a:xfrm>
            <a:off x="885825" y="3236119"/>
            <a:ext cx="3459280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Learned valuable skills in </a:t>
            </a:r>
            <a:r>
              <a:rPr lang="en-US" sz="1000" b="1" dirty="0">
                <a:solidFill>
                  <a:srgbClr val="3498DB"/>
                </a:solidFill>
              </a:rPr>
              <a:t>AI, web development, and teamwork</a:t>
            </a:r>
            <a:endParaRPr lang="en-US" sz="1050" dirty="0"/>
          </a:p>
        </p:txBody>
      </p:sp>
      <p:sp>
        <p:nvSpPr>
          <p:cNvPr id="20" name="Shape 17"/>
          <p:cNvSpPr/>
          <p:nvPr/>
        </p:nvSpPr>
        <p:spPr>
          <a:xfrm>
            <a:off x="571500" y="3736181"/>
            <a:ext cx="8001000" cy="1155836"/>
          </a:xfrm>
          <a:prstGeom prst="rect">
            <a:avLst/>
          </a:prstGeom>
          <a:solidFill>
            <a:srgbClr val="E8F4F8">
              <a:alpha val="95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571500" y="3736181"/>
            <a:ext cx="35719" cy="1155836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785813" y="3950494"/>
            <a:ext cx="759760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000" b="1" kern="0" spc="1" dirty="0">
                <a:solidFill>
                  <a:srgbClr val="3498DB"/>
                </a:solidFill>
              </a:rPr>
              <a:t>Key Takeaway</a:t>
            </a:r>
            <a:endParaRPr lang="en-US" sz="1000" dirty="0"/>
          </a:p>
        </p:txBody>
      </p:sp>
      <p:sp>
        <p:nvSpPr>
          <p:cNvPr id="23" name="Text 20"/>
          <p:cNvSpPr/>
          <p:nvPr/>
        </p:nvSpPr>
        <p:spPr>
          <a:xfrm>
            <a:off x="785813" y="4214813"/>
            <a:ext cx="7572375" cy="46289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Artificial intelligence doesn't have to be complicated or expensive to make a real difference in people's lives. Our project shows that with the right approach, even students can build practical AI solutions to important health problems.</a:t>
            </a:r>
            <a:endParaRPr lang="en-US" sz="885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646" y="1063566"/>
            <a:ext cx="2459155" cy="24591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10340" y="496156"/>
            <a:ext cx="3523320" cy="61720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900"/>
              </a:lnSpc>
              <a:buNone/>
            </a:pPr>
            <a:r>
              <a:rPr lang="en-US" sz="3730" b="1" dirty="0">
                <a:solidFill>
                  <a:srgbClr val="2C3E50"/>
                </a:solidFill>
              </a:rPr>
              <a:t>Thank You</a:t>
            </a:r>
            <a:endParaRPr lang="en-US" sz="3730" dirty="0"/>
          </a:p>
        </p:txBody>
      </p:sp>
      <p:sp>
        <p:nvSpPr>
          <p:cNvPr id="4" name="Text 1"/>
          <p:cNvSpPr/>
          <p:nvPr/>
        </p:nvSpPr>
        <p:spPr>
          <a:xfrm>
            <a:off x="2810340" y="1256240"/>
            <a:ext cx="3523320" cy="22860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For your attention and interest in CHRONO-PULSE AI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2071688" y="1842027"/>
            <a:ext cx="5000625" cy="1651602"/>
          </a:xfrm>
          <a:prstGeom prst="rect">
            <a:avLst/>
          </a:prstGeom>
          <a:solidFill>
            <a:srgbClr val="3498DB">
              <a:alpha val="8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2071688" y="1842027"/>
            <a:ext cx="5000625" cy="285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2071688" y="3465054"/>
            <a:ext cx="5000625" cy="285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2357438" y="2156352"/>
            <a:ext cx="4429125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3498DB"/>
                </a:solidFill>
              </a:rPr>
              <a:t>Questions?</a:t>
            </a:r>
            <a:endParaRPr lang="en-US" sz="2435" dirty="0"/>
          </a:p>
        </p:txBody>
      </p:sp>
      <p:sp>
        <p:nvSpPr>
          <p:cNvPr id="9" name="Text 6"/>
          <p:cNvSpPr/>
          <p:nvPr/>
        </p:nvSpPr>
        <p:spPr>
          <a:xfrm>
            <a:off x="2357438" y="2813577"/>
            <a:ext cx="4429125" cy="3657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35" dirty="0">
                <a:solidFill>
                  <a:srgbClr val="34495E"/>
                </a:solidFill>
              </a:rPr>
              <a:t>We'd love to hear your thoughts, feedback, and questions about the project. Feel free to ask!</a:t>
            </a:r>
            <a:endParaRPr lang="en-US" sz="835" dirty="0"/>
          </a:p>
        </p:txBody>
      </p:sp>
      <p:sp>
        <p:nvSpPr>
          <p:cNvPr id="10" name="Text 7"/>
          <p:cNvSpPr/>
          <p:nvPr/>
        </p:nvSpPr>
        <p:spPr>
          <a:xfrm>
            <a:off x="4031000" y="3822241"/>
            <a:ext cx="1081971" cy="15001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kern="0" spc="1" dirty="0">
                <a:solidFill>
                  <a:srgbClr val="7F8C8D"/>
                </a:solidFill>
              </a:rPr>
              <a:t>Try the Live Demo</a:t>
            </a:r>
            <a:endParaRPr lang="en-US" sz="685" dirty="0"/>
          </a:p>
        </p:txBody>
      </p:sp>
      <p:sp>
        <p:nvSpPr>
          <p:cNvPr id="11" name="Shape 8"/>
          <p:cNvSpPr/>
          <p:nvPr/>
        </p:nvSpPr>
        <p:spPr>
          <a:xfrm>
            <a:off x="3123577" y="4115135"/>
            <a:ext cx="2896819" cy="421481"/>
          </a:xfrm>
          <a:prstGeom prst="rect">
            <a:avLst/>
          </a:prstGeom>
          <a:solidFill>
            <a:srgbClr val="3498DB">
              <a:alpha val="1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3123577" y="4115135"/>
            <a:ext cx="28575" cy="421481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3123577" y="4115135"/>
            <a:ext cx="2896819" cy="448905"/>
          </a:xfrm>
          <a:prstGeom prst="rect">
            <a:avLst/>
          </a:prstGeom>
          <a:noFill/>
        </p:spPr>
        <p:txBody>
          <a:bodyPr wrap="square" lIns="204089" tIns="136017" rIns="204089" bIns="136017" rtlCol="0" anchor="t">
            <a:spAutoFit/>
          </a:bodyPr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3498DB"/>
                </a:solidFill>
                <a:hlinkClick r:id="rId2"/>
              </a:rPr>
              <a:t>https://chronopulse-frontend.vercel.app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3380612" y="4765216"/>
            <a:ext cx="2382748" cy="13930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675" i="1" dirty="0">
                <a:solidFill>
                  <a:srgbClr val="7F8C8D"/>
                </a:solidFill>
              </a:rPr>
              <a:t>Visit the link above to experience the application firsthand</a:t>
            </a:r>
            <a:endParaRPr lang="en-US" sz="6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7313" y="1032997"/>
            <a:ext cx="6429375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CHRONO-PULSE AI: Free, Instant, and Accessible Screening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1357313" y="2347447"/>
            <a:ext cx="6429375" cy="1977368"/>
          </a:xfrm>
          <a:prstGeom prst="rect">
            <a:avLst/>
          </a:prstGeom>
          <a:solidFill>
            <a:srgbClr val="3498DB">
              <a:alpha val="8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357313" y="2347447"/>
            <a:ext cx="42863" cy="1977368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1643063" y="2633197"/>
            <a:ext cx="5857875" cy="45134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An easy-to-use web application that analyzes your lifestyle data and predicts potential sleep disorders </a:t>
            </a:r>
            <a:r>
              <a:rPr lang="en-US" sz="1100" b="1" dirty="0">
                <a:solidFill>
                  <a:srgbClr val="34495E"/>
                </a:solidFill>
              </a:rPr>
              <a:t>before they become serious health issues</a:t>
            </a:r>
            <a:r>
              <a:rPr lang="en-US" sz="1200" dirty="0">
                <a:solidFill>
                  <a:srgbClr val="34495E"/>
                </a:solidFill>
              </a:rPr>
              <a:t>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1643063" y="3310403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43063" y="3310403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✓</a:t>
            </a:r>
            <a:endParaRPr lang="en-US" sz="785" dirty="0"/>
          </a:p>
        </p:txBody>
      </p:sp>
      <p:sp>
        <p:nvSpPr>
          <p:cNvPr id="9" name="Text 6"/>
          <p:cNvSpPr/>
          <p:nvPr/>
        </p:nvSpPr>
        <p:spPr>
          <a:xfrm>
            <a:off x="1921669" y="3310403"/>
            <a:ext cx="5368457" cy="1719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Provides preliminary screening to bridge the gap between initial concern and formal diagnosis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1643063" y="3589009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643063" y="3589009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✓</a:t>
            </a:r>
            <a:endParaRPr lang="en-US" sz="785" dirty="0"/>
          </a:p>
        </p:txBody>
      </p:sp>
      <p:sp>
        <p:nvSpPr>
          <p:cNvPr id="12" name="Text 9"/>
          <p:cNvSpPr/>
          <p:nvPr/>
        </p:nvSpPr>
        <p:spPr>
          <a:xfrm>
            <a:off x="1921669" y="3589009"/>
            <a:ext cx="2933495" cy="1719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No cost, no sign-up, and accessible from any device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1643063" y="3867615"/>
            <a:ext cx="171450" cy="17145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643063" y="3867615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✓</a:t>
            </a:r>
            <a:endParaRPr lang="en-US" sz="785" dirty="0"/>
          </a:p>
        </p:txBody>
      </p:sp>
      <p:sp>
        <p:nvSpPr>
          <p:cNvPr id="15" name="Text 12"/>
          <p:cNvSpPr/>
          <p:nvPr/>
        </p:nvSpPr>
        <p:spPr>
          <a:xfrm>
            <a:off x="1921669" y="3867615"/>
            <a:ext cx="3595536" cy="171907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Instant results with personalized, actionable recommendations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Goal 1: Building the Predictive Model</a:t>
            </a:r>
            <a:endParaRPr lang="en-US" sz="2435" dirty="0"/>
          </a:p>
        </p:txBody>
      </p:sp>
      <p:sp>
        <p:nvSpPr>
          <p:cNvPr id="4" name="Text 1"/>
          <p:cNvSpPr/>
          <p:nvPr/>
        </p:nvSpPr>
        <p:spPr>
          <a:xfrm>
            <a:off x="571500" y="1157288"/>
            <a:ext cx="8188780" cy="20518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Build a machine learning model that accurately predicts three sleep conditions with high accuracy and reliability.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571500" y="2005943"/>
            <a:ext cx="2524116" cy="1548743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571500" y="2005943"/>
            <a:ext cx="2524116" cy="285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85813" y="2220255"/>
            <a:ext cx="2095491" cy="38576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10" b="1" dirty="0">
                <a:solidFill>
                  <a:srgbClr val="3498DB"/>
                </a:solidFill>
              </a:rPr>
              <a:t>1</a:t>
            </a:r>
            <a:endParaRPr lang="en-US" sz="1810" dirty="0"/>
          </a:p>
        </p:txBody>
      </p:sp>
      <p:sp>
        <p:nvSpPr>
          <p:cNvPr id="8" name="Text 5"/>
          <p:cNvSpPr/>
          <p:nvPr/>
        </p:nvSpPr>
        <p:spPr>
          <a:xfrm>
            <a:off x="785813" y="2713174"/>
            <a:ext cx="1150700" cy="1849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C3E50"/>
                </a:solidFill>
              </a:rPr>
              <a:t>No Sleep Disorder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785813" y="2991780"/>
            <a:ext cx="2095491" cy="33342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Healthy sleep pattern with no significant issues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3309928" y="2005943"/>
            <a:ext cx="2524116" cy="1520168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3309928" y="2005943"/>
            <a:ext cx="2524116" cy="285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3524241" y="2220255"/>
            <a:ext cx="2095491" cy="38576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10" b="1" dirty="0">
                <a:solidFill>
                  <a:srgbClr val="3498DB"/>
                </a:solidFill>
              </a:rPr>
              <a:t>2</a:t>
            </a:r>
            <a:endParaRPr lang="en-US" sz="1810" dirty="0"/>
          </a:p>
        </p:txBody>
      </p:sp>
      <p:sp>
        <p:nvSpPr>
          <p:cNvPr id="13" name="Text 10"/>
          <p:cNvSpPr/>
          <p:nvPr/>
        </p:nvSpPr>
        <p:spPr>
          <a:xfrm>
            <a:off x="3524241" y="2713174"/>
            <a:ext cx="591509" cy="1849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C3E50"/>
                </a:solidFill>
              </a:rPr>
              <a:t>Insomnia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3524241" y="2991780"/>
            <a:ext cx="1883529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Difficulty falling or staying asleep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6048356" y="2005943"/>
            <a:ext cx="2524144" cy="1520168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048356" y="2005943"/>
            <a:ext cx="2524144" cy="2857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262669" y="2220255"/>
            <a:ext cx="2095519" cy="38576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10" b="1" dirty="0">
                <a:solidFill>
                  <a:srgbClr val="3498DB"/>
                </a:solidFill>
              </a:rPr>
              <a:t>3</a:t>
            </a:r>
            <a:endParaRPr lang="en-US" sz="1810" dirty="0"/>
          </a:p>
        </p:txBody>
      </p:sp>
      <p:sp>
        <p:nvSpPr>
          <p:cNvPr id="18" name="Text 15"/>
          <p:cNvSpPr/>
          <p:nvPr/>
        </p:nvSpPr>
        <p:spPr>
          <a:xfrm>
            <a:off x="6262669" y="2713174"/>
            <a:ext cx="795089" cy="1849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2C3E50"/>
                </a:solidFill>
              </a:rPr>
              <a:t>Sleep Apnea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6262669" y="2991780"/>
            <a:ext cx="2072683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Breathing interruptions during sleep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Goal 2 &amp; 3: User Experience and Accessibility</a:t>
            </a:r>
            <a:endParaRPr lang="en-US" sz="2435" dirty="0"/>
          </a:p>
        </p:txBody>
      </p:sp>
      <p:sp>
        <p:nvSpPr>
          <p:cNvPr id="4" name="Text 1"/>
          <p:cNvSpPr/>
          <p:nvPr/>
        </p:nvSpPr>
        <p:spPr>
          <a:xfrm>
            <a:off x="571500" y="1300163"/>
            <a:ext cx="3786188" cy="364331"/>
          </a:xfrm>
          <a:prstGeom prst="rect">
            <a:avLst/>
          </a:prstGeom>
          <a:noFill/>
        </p:spPr>
        <p:txBody>
          <a:bodyPr wrap="none" lIns="0" tIns="0" rIns="0" bIns="102108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3498DB"/>
                </a:solidFill>
              </a:rPr>
              <a:t>Goal 2: User-Friendly Interface</a:t>
            </a:r>
            <a:endParaRPr lang="en-US" sz="1195" dirty="0"/>
          </a:p>
        </p:txBody>
      </p:sp>
      <p:sp>
        <p:nvSpPr>
          <p:cNvPr id="5" name="Text 2"/>
          <p:cNvSpPr/>
          <p:nvPr/>
        </p:nvSpPr>
        <p:spPr>
          <a:xfrm>
            <a:off x="571500" y="1843088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1</a:t>
            </a:r>
            <a:endParaRPr lang="en-US" sz="985" dirty="0"/>
          </a:p>
        </p:txBody>
      </p:sp>
      <p:sp>
        <p:nvSpPr>
          <p:cNvPr id="6" name="Text 3"/>
          <p:cNvSpPr/>
          <p:nvPr/>
        </p:nvSpPr>
        <p:spPr>
          <a:xfrm>
            <a:off x="892969" y="1843088"/>
            <a:ext cx="3176639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Enter health and lifestyle information easily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571500" y="2200275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2</a:t>
            </a:r>
            <a:endParaRPr lang="en-US" sz="985" dirty="0"/>
          </a:p>
        </p:txBody>
      </p:sp>
      <p:sp>
        <p:nvSpPr>
          <p:cNvPr id="8" name="Text 5"/>
          <p:cNvSpPr/>
          <p:nvPr/>
        </p:nvSpPr>
        <p:spPr>
          <a:xfrm>
            <a:off x="892969" y="2200275"/>
            <a:ext cx="3071803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Get instant predictions about sleep health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71500" y="2557463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3</a:t>
            </a:r>
            <a:endParaRPr lang="en-US" sz="985" dirty="0"/>
          </a:p>
        </p:txBody>
      </p:sp>
      <p:sp>
        <p:nvSpPr>
          <p:cNvPr id="10" name="Text 7"/>
          <p:cNvSpPr/>
          <p:nvPr/>
        </p:nvSpPr>
        <p:spPr>
          <a:xfrm>
            <a:off x="892969" y="2557463"/>
            <a:ext cx="3746347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Receive personalized, actionable recommendations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4786313" y="1300163"/>
            <a:ext cx="3786188" cy="364331"/>
          </a:xfrm>
          <a:prstGeom prst="rect">
            <a:avLst/>
          </a:prstGeom>
          <a:noFill/>
        </p:spPr>
        <p:txBody>
          <a:bodyPr wrap="none" lIns="0" tIns="0" rIns="0" bIns="102108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3498DB"/>
                </a:solidFill>
              </a:rPr>
              <a:t>Goal 3: Universal Accessibility</a:t>
            </a:r>
            <a:endParaRPr lang="en-US" sz="1195" dirty="0"/>
          </a:p>
        </p:txBody>
      </p:sp>
      <p:sp>
        <p:nvSpPr>
          <p:cNvPr id="12" name="Text 9"/>
          <p:cNvSpPr/>
          <p:nvPr/>
        </p:nvSpPr>
        <p:spPr>
          <a:xfrm>
            <a:off x="4786313" y="1843088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1</a:t>
            </a:r>
            <a:endParaRPr lang="en-US" sz="985" dirty="0"/>
          </a:p>
        </p:txBody>
      </p:sp>
      <p:sp>
        <p:nvSpPr>
          <p:cNvPr id="13" name="Text 10"/>
          <p:cNvSpPr/>
          <p:nvPr/>
        </p:nvSpPr>
        <p:spPr>
          <a:xfrm>
            <a:off x="5107781" y="1843088"/>
            <a:ext cx="2448619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No cost to use (free for everyone)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4786313" y="2200275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2</a:t>
            </a:r>
            <a:endParaRPr lang="en-US" sz="985" dirty="0"/>
          </a:p>
        </p:txBody>
      </p:sp>
      <p:sp>
        <p:nvSpPr>
          <p:cNvPr id="15" name="Text 12"/>
          <p:cNvSpPr/>
          <p:nvPr/>
        </p:nvSpPr>
        <p:spPr>
          <a:xfrm>
            <a:off x="5107781" y="2200275"/>
            <a:ext cx="3103478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Works on any device (responsive web app)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4786313" y="2557463"/>
            <a:ext cx="214313" cy="214313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985" b="1" dirty="0">
                <a:solidFill>
                  <a:srgbClr val="3498DB"/>
                </a:solidFill>
              </a:rPr>
              <a:t>3</a:t>
            </a:r>
            <a:endParaRPr lang="en-US" sz="985" dirty="0"/>
          </a:p>
        </p:txBody>
      </p:sp>
      <p:sp>
        <p:nvSpPr>
          <p:cNvPr id="17" name="Text 14"/>
          <p:cNvSpPr/>
          <p:nvPr/>
        </p:nvSpPr>
        <p:spPr>
          <a:xfrm>
            <a:off x="5107781" y="2557463"/>
            <a:ext cx="3428183" cy="18203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No medical knowledge required to use the tool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57188"/>
            <a:ext cx="8001000" cy="94297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225" b="1" dirty="0">
                <a:solidFill>
                  <a:srgbClr val="2C3E50"/>
                </a:solidFill>
              </a:rPr>
              <a:t>Supervised Learning: Training AI on Real-World Sleep Data</a:t>
            </a:r>
            <a:endParaRPr lang="en-US" sz="2225" dirty="0"/>
          </a:p>
        </p:txBody>
      </p:sp>
      <p:sp>
        <p:nvSpPr>
          <p:cNvPr id="4" name="Shape 1"/>
          <p:cNvSpPr/>
          <p:nvPr/>
        </p:nvSpPr>
        <p:spPr>
          <a:xfrm>
            <a:off x="571500" y="1190809"/>
            <a:ext cx="8001000" cy="895815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85800" y="1305109"/>
            <a:ext cx="1041375" cy="1923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3498DB"/>
                </a:solidFill>
              </a:rPr>
              <a:t>Our Approach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85800" y="1519184"/>
            <a:ext cx="7772400" cy="5770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34495E"/>
                </a:solidFill>
              </a:rPr>
              <a:t>We used </a:t>
            </a:r>
            <a:r>
              <a:rPr lang="en-US" sz="1200" b="1" dirty="0">
                <a:solidFill>
                  <a:srgbClr val="3498DB"/>
                </a:solidFill>
              </a:rPr>
              <a:t>supervised machine learning</a:t>
            </a:r>
            <a:r>
              <a:rPr lang="en-US" sz="1400" dirty="0">
                <a:solidFill>
                  <a:srgbClr val="34495E"/>
                </a:solidFill>
              </a:rPr>
              <a:t>, training our system on real data from </a:t>
            </a:r>
            <a:r>
              <a:rPr lang="en-US" sz="1200" b="1" dirty="0">
                <a:solidFill>
                  <a:srgbClr val="3498DB"/>
                </a:solidFill>
              </a:rPr>
              <a:t>374 people</a:t>
            </a:r>
            <a:r>
              <a:rPr lang="en-US" sz="1400" dirty="0">
                <a:solidFill>
                  <a:srgbClr val="34495E"/>
                </a:solidFill>
              </a:rPr>
              <a:t> with professionally evaluated sleep health. This approach allows the model to learn patterns from actual cases and make accurate predictions.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571500" y="2369919"/>
            <a:ext cx="8001000" cy="2471738"/>
          </a:xfrm>
          <a:prstGeom prst="rect">
            <a:avLst/>
          </a:prstGeom>
          <a:solidFill>
            <a:srgbClr val="F0F8FB"/>
          </a:solidFill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85800" y="2484219"/>
            <a:ext cx="2800831" cy="19236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3498DB"/>
                </a:solidFill>
              </a:rPr>
              <a:t>The Data We Analyze (Input Features)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85800" y="2762825"/>
            <a:ext cx="1350434" cy="248273"/>
          </a:xfrm>
          <a:prstGeom prst="rect">
            <a:avLst/>
          </a:prstGeom>
          <a:noFill/>
        </p:spPr>
        <p:txBody>
          <a:bodyPr wrap="none" lIns="0" tIns="0" rIns="0" bIns="68072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2C3E50"/>
                </a:solidFill>
              </a:rPr>
              <a:t>Personal Information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800100" y="3091437"/>
            <a:ext cx="237566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Age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800100" y="3309322"/>
            <a:ext cx="464871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Gender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800100" y="3527206"/>
            <a:ext cx="715132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Occupation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800100" y="3745090"/>
            <a:ext cx="253274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BMI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629150" y="2762825"/>
            <a:ext cx="913648" cy="248273"/>
          </a:xfrm>
          <a:prstGeom prst="rect">
            <a:avLst/>
          </a:prstGeom>
          <a:noFill/>
        </p:spPr>
        <p:txBody>
          <a:bodyPr wrap="none" lIns="0" tIns="0" rIns="0" bIns="68072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2C3E50"/>
                </a:solidFill>
              </a:rPr>
              <a:t>Sleep Patterns</a:t>
            </a:r>
            <a:endParaRPr lang="en-US" sz="1200" dirty="0"/>
          </a:p>
        </p:txBody>
      </p:sp>
      <p:sp>
        <p:nvSpPr>
          <p:cNvPr id="15" name="Text 12"/>
          <p:cNvSpPr/>
          <p:nvPr/>
        </p:nvSpPr>
        <p:spPr>
          <a:xfrm>
            <a:off x="4743450" y="3091437"/>
            <a:ext cx="905954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Sleep duration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4743450" y="3309322"/>
            <a:ext cx="799899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Sleep quality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743450" y="3527206"/>
            <a:ext cx="758734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Stress levels</a:t>
            </a:r>
            <a:endParaRPr lang="en-US" sz="1200" dirty="0"/>
          </a:p>
        </p:txBody>
      </p:sp>
      <p:sp>
        <p:nvSpPr>
          <p:cNvPr id="18" name="Text 15"/>
          <p:cNvSpPr/>
          <p:nvPr/>
        </p:nvSpPr>
        <p:spPr>
          <a:xfrm>
            <a:off x="685800" y="4020125"/>
            <a:ext cx="1029321" cy="248273"/>
          </a:xfrm>
          <a:prstGeom prst="rect">
            <a:avLst/>
          </a:prstGeom>
          <a:noFill/>
        </p:spPr>
        <p:txBody>
          <a:bodyPr wrap="none" lIns="0" tIns="0" rIns="0" bIns="68072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2C3E50"/>
                </a:solidFill>
              </a:rPr>
              <a:t>Physical Activity</a:t>
            </a:r>
            <a:endParaRPr lang="en-US" sz="1200" dirty="0"/>
          </a:p>
        </p:txBody>
      </p:sp>
      <p:sp>
        <p:nvSpPr>
          <p:cNvPr id="19" name="Text 16"/>
          <p:cNvSpPr/>
          <p:nvPr/>
        </p:nvSpPr>
        <p:spPr>
          <a:xfrm>
            <a:off x="800100" y="4348737"/>
            <a:ext cx="1046825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Exercise minutes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800100" y="4566622"/>
            <a:ext cx="669094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Daily steps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4629150" y="4020125"/>
            <a:ext cx="816057" cy="248273"/>
          </a:xfrm>
          <a:prstGeom prst="rect">
            <a:avLst/>
          </a:prstGeom>
          <a:noFill/>
        </p:spPr>
        <p:txBody>
          <a:bodyPr wrap="none" lIns="0" tIns="0" rIns="0" bIns="68072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2C3E50"/>
                </a:solidFill>
              </a:rPr>
              <a:t>Health Vitals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4743450" y="4348737"/>
            <a:ext cx="634982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Heart rate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4743450" y="4566622"/>
            <a:ext cx="935256" cy="16671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200" dirty="0">
                <a:solidFill>
                  <a:srgbClr val="34495E"/>
                </a:solidFill>
              </a:rPr>
              <a:t>Blood pressure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37260"/>
            <a:ext cx="800100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Gradient Boosting: The Winning Model for Prediction</a:t>
            </a:r>
            <a:endParaRPr lang="en-US" sz="2435" dirty="0"/>
          </a:p>
        </p:txBody>
      </p:sp>
      <p:sp>
        <p:nvSpPr>
          <p:cNvPr id="4" name="Text 1"/>
          <p:cNvSpPr/>
          <p:nvPr/>
        </p:nvSpPr>
        <p:spPr>
          <a:xfrm>
            <a:off x="571500" y="1743075"/>
            <a:ext cx="862480" cy="1815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b="1" kern="0" spc="1" dirty="0">
                <a:solidFill>
                  <a:srgbClr val="3498DB"/>
                </a:solidFill>
              </a:rPr>
              <a:t>Models Tested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571500" y="2078831"/>
            <a:ext cx="3786188" cy="342900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571500" y="2078831"/>
            <a:ext cx="3786188" cy="385747"/>
          </a:xfrm>
          <a:prstGeom prst="rect">
            <a:avLst/>
          </a:prstGeom>
          <a:noFill/>
        </p:spPr>
        <p:txBody>
          <a:bodyPr wrap="square" lIns="136017" tIns="102108" rIns="136017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Logistic Regression (baseline)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571500" y="2518273"/>
            <a:ext cx="3786188" cy="342900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8" name="Text 5"/>
          <p:cNvSpPr/>
          <p:nvPr/>
        </p:nvSpPr>
        <p:spPr>
          <a:xfrm>
            <a:off x="571500" y="2507456"/>
            <a:ext cx="3786188" cy="378117"/>
          </a:xfrm>
          <a:prstGeom prst="rect">
            <a:avLst/>
          </a:prstGeom>
          <a:noFill/>
        </p:spPr>
        <p:txBody>
          <a:bodyPr wrap="square" lIns="136017" tIns="102108" rIns="136017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K-Nearest Neighbors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571500" y="2936081"/>
            <a:ext cx="3786188" cy="342900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571500" y="2936081"/>
            <a:ext cx="3786188" cy="385747"/>
          </a:xfrm>
          <a:prstGeom prst="rect">
            <a:avLst/>
          </a:prstGeom>
          <a:noFill/>
        </p:spPr>
        <p:txBody>
          <a:bodyPr wrap="square" lIns="136017" tIns="102108" rIns="136017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Support Vector Machine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571500" y="3364706"/>
            <a:ext cx="3786188" cy="342900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12" name="Text 9"/>
          <p:cNvSpPr/>
          <p:nvPr/>
        </p:nvSpPr>
        <p:spPr>
          <a:xfrm>
            <a:off x="571500" y="3364706"/>
            <a:ext cx="3786188" cy="378117"/>
          </a:xfrm>
          <a:prstGeom prst="rect">
            <a:avLst/>
          </a:prstGeom>
          <a:noFill/>
        </p:spPr>
        <p:txBody>
          <a:bodyPr wrap="square" lIns="136017" tIns="102108" rIns="136017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Random Forest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571500" y="3793331"/>
            <a:ext cx="3786188" cy="342900"/>
          </a:xfrm>
          <a:prstGeom prst="rect">
            <a:avLst/>
          </a:prstGeom>
          <a:solidFill>
            <a:srgbClr val="E8F4F8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14" name="Shape 11"/>
          <p:cNvSpPr/>
          <p:nvPr/>
        </p:nvSpPr>
        <p:spPr>
          <a:xfrm>
            <a:off x="571500" y="3793331"/>
            <a:ext cx="28575" cy="342900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15" name="Text 12"/>
          <p:cNvSpPr/>
          <p:nvPr/>
        </p:nvSpPr>
        <p:spPr>
          <a:xfrm>
            <a:off x="571500" y="3793331"/>
            <a:ext cx="3786188" cy="378117"/>
          </a:xfrm>
          <a:prstGeom prst="rect">
            <a:avLst/>
          </a:prstGeom>
          <a:noFill/>
        </p:spPr>
        <p:txBody>
          <a:bodyPr wrap="square" lIns="136017" tIns="102108" rIns="136017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2C3E50"/>
                </a:solidFill>
              </a:rPr>
              <a:t>Gradient Boosting </a:t>
            </a:r>
            <a:r>
              <a:rPr lang="en-US" sz="1100" b="1" dirty="0">
                <a:solidFill>
                  <a:srgbClr val="3498DB"/>
                </a:solidFill>
              </a:rPr>
              <a:t>← Selected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571500" y="4221956"/>
            <a:ext cx="3786188" cy="342900"/>
          </a:xfrm>
          <a:prstGeom prst="rect">
            <a:avLst/>
          </a:prstGeom>
          <a:solidFill>
            <a:srgbClr val="F8F9FA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17" name="Text 14"/>
          <p:cNvSpPr/>
          <p:nvPr/>
        </p:nvSpPr>
        <p:spPr>
          <a:xfrm>
            <a:off x="571500" y="4221956"/>
            <a:ext cx="3786188" cy="378117"/>
          </a:xfrm>
          <a:prstGeom prst="rect">
            <a:avLst/>
          </a:prstGeom>
          <a:noFill/>
        </p:spPr>
        <p:txBody>
          <a:bodyPr wrap="square" lIns="136017" tIns="102108" rIns="136017" bIns="102108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Neural Network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4786313" y="1743075"/>
            <a:ext cx="1676741" cy="18152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00" b="1" kern="0" spc="1" dirty="0">
                <a:solidFill>
                  <a:srgbClr val="3498DB"/>
                </a:solidFill>
              </a:rPr>
              <a:t>Why Gradient Boosting Won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4786313" y="2078831"/>
            <a:ext cx="228600" cy="2286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20" name="Text 17"/>
          <p:cNvSpPr/>
          <p:nvPr/>
        </p:nvSpPr>
        <p:spPr>
          <a:xfrm>
            <a:off x="4786313" y="2078831"/>
            <a:ext cx="228600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1</a:t>
            </a:r>
            <a:endParaRPr lang="en-US" sz="685" dirty="0"/>
          </a:p>
        </p:txBody>
      </p:sp>
      <p:sp>
        <p:nvSpPr>
          <p:cNvPr id="21" name="Text 18"/>
          <p:cNvSpPr/>
          <p:nvPr/>
        </p:nvSpPr>
        <p:spPr>
          <a:xfrm>
            <a:off x="5122069" y="2078831"/>
            <a:ext cx="2715487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Highest accuracy: </a:t>
            </a:r>
            <a:r>
              <a:rPr lang="en-US" sz="1050" b="1" dirty="0">
                <a:solidFill>
                  <a:srgbClr val="34495E"/>
                </a:solidFill>
              </a:rPr>
              <a:t>96%</a:t>
            </a:r>
            <a:r>
              <a:rPr lang="en-US" sz="1050" dirty="0">
                <a:solidFill>
                  <a:srgbClr val="34495E"/>
                </a:solidFill>
              </a:rPr>
              <a:t> compared to other models</a:t>
            </a:r>
            <a:endParaRPr lang="en-US" sz="1050" dirty="0"/>
          </a:p>
        </p:txBody>
      </p:sp>
      <p:sp>
        <p:nvSpPr>
          <p:cNvPr id="22" name="Shape 19"/>
          <p:cNvSpPr/>
          <p:nvPr/>
        </p:nvSpPr>
        <p:spPr>
          <a:xfrm>
            <a:off x="4786313" y="2450306"/>
            <a:ext cx="228600" cy="2286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23" name="Text 20"/>
          <p:cNvSpPr/>
          <p:nvPr/>
        </p:nvSpPr>
        <p:spPr>
          <a:xfrm>
            <a:off x="4786313" y="2450306"/>
            <a:ext cx="228600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2</a:t>
            </a:r>
            <a:endParaRPr lang="en-US" sz="685" dirty="0"/>
          </a:p>
        </p:txBody>
      </p:sp>
      <p:sp>
        <p:nvSpPr>
          <p:cNvPr id="24" name="Text 21"/>
          <p:cNvSpPr/>
          <p:nvPr/>
        </p:nvSpPr>
        <p:spPr>
          <a:xfrm>
            <a:off x="5122069" y="2450306"/>
            <a:ext cx="3714158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Best at handling multiple features and complex relationships in data</a:t>
            </a:r>
            <a:endParaRPr lang="en-US" sz="1050" dirty="0"/>
          </a:p>
        </p:txBody>
      </p:sp>
      <p:sp>
        <p:nvSpPr>
          <p:cNvPr id="25" name="Shape 22"/>
          <p:cNvSpPr/>
          <p:nvPr/>
        </p:nvSpPr>
        <p:spPr>
          <a:xfrm>
            <a:off x="4786313" y="2821781"/>
            <a:ext cx="228600" cy="228600"/>
          </a:xfrm>
          <a:prstGeom prst="ellipse">
            <a:avLst/>
          </a:prstGeom>
          <a:solidFill>
            <a:srgbClr val="3498DB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26" name="Text 23"/>
          <p:cNvSpPr/>
          <p:nvPr/>
        </p:nvSpPr>
        <p:spPr>
          <a:xfrm>
            <a:off x="4786313" y="2821781"/>
            <a:ext cx="228600" cy="2286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685" b="1" dirty="0">
                <a:solidFill>
                  <a:srgbClr val="FFFFFF"/>
                </a:solidFill>
              </a:rPr>
              <a:t>3</a:t>
            </a:r>
            <a:endParaRPr lang="en-US" sz="685" dirty="0"/>
          </a:p>
        </p:txBody>
      </p:sp>
      <p:sp>
        <p:nvSpPr>
          <p:cNvPr id="27" name="Text 24"/>
          <p:cNvSpPr/>
          <p:nvPr/>
        </p:nvSpPr>
        <p:spPr>
          <a:xfrm>
            <a:off x="5122069" y="2821781"/>
            <a:ext cx="3238066" cy="170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34495E"/>
                </a:solidFill>
              </a:rPr>
              <a:t>Most reliable predictions for our dataset size (374 samples)</a:t>
            </a:r>
            <a:endParaRPr lang="en-US" sz="1050" dirty="0"/>
          </a:p>
        </p:txBody>
      </p:sp>
      <p:sp>
        <p:nvSpPr>
          <p:cNvPr id="28" name="Shape 25"/>
          <p:cNvSpPr/>
          <p:nvPr/>
        </p:nvSpPr>
        <p:spPr>
          <a:xfrm>
            <a:off x="4786313" y="3264694"/>
            <a:ext cx="3786188" cy="835819"/>
          </a:xfrm>
          <a:prstGeom prst="rect">
            <a:avLst/>
          </a:prstGeom>
          <a:solidFill>
            <a:srgbClr val="3498DB">
              <a:alpha val="10000"/>
            </a:srgbClr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29" name="Shape 26"/>
          <p:cNvSpPr/>
          <p:nvPr/>
        </p:nvSpPr>
        <p:spPr>
          <a:xfrm>
            <a:off x="4786313" y="3264694"/>
            <a:ext cx="28575" cy="835819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 sz="3200"/>
          </a:p>
        </p:txBody>
      </p:sp>
      <p:sp>
        <p:nvSpPr>
          <p:cNvPr id="30" name="Text 27"/>
          <p:cNvSpPr/>
          <p:nvPr/>
        </p:nvSpPr>
        <p:spPr>
          <a:xfrm>
            <a:off x="4929188" y="3407569"/>
            <a:ext cx="3500438" cy="34290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00" b="1" dirty="0">
                <a:solidFill>
                  <a:srgbClr val="3498DB"/>
                </a:solidFill>
              </a:rPr>
              <a:t>96%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929188" y="3807619"/>
            <a:ext cx="955390" cy="15388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Overall Accuracy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00125" y="357188"/>
            <a:ext cx="7143750" cy="1028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System Flow: From User Input to Personalized Advice</a:t>
            </a:r>
            <a:endParaRPr lang="en-US" sz="2435" dirty="0"/>
          </a:p>
        </p:txBody>
      </p:sp>
      <p:sp>
        <p:nvSpPr>
          <p:cNvPr id="4" name="Shape 1"/>
          <p:cNvSpPr/>
          <p:nvPr/>
        </p:nvSpPr>
        <p:spPr>
          <a:xfrm>
            <a:off x="1963610" y="1528763"/>
            <a:ext cx="2000250" cy="31432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963610" y="1528763"/>
            <a:ext cx="2000250" cy="314325"/>
          </a:xfrm>
          <a:prstGeom prst="rect">
            <a:avLst/>
          </a:prstGeom>
          <a:noFill/>
        </p:spPr>
        <p:txBody>
          <a:bodyPr wrap="square" lIns="340233" tIns="85090" rIns="340233" bIns="8509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User's Browser</a:t>
            </a:r>
            <a:endParaRPr lang="en-US" sz="785" dirty="0"/>
          </a:p>
        </p:txBody>
      </p:sp>
      <p:sp>
        <p:nvSpPr>
          <p:cNvPr id="6" name="Text 3"/>
          <p:cNvSpPr/>
          <p:nvPr/>
        </p:nvSpPr>
        <p:spPr>
          <a:xfrm>
            <a:off x="2878010" y="1871663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95" b="1" dirty="0">
                <a:solidFill>
                  <a:srgbClr val="3498DB"/>
                </a:solidFill>
              </a:rPr>
              <a:t>↓</a:t>
            </a:r>
            <a:endParaRPr lang="en-US" sz="1195" dirty="0"/>
          </a:p>
        </p:txBody>
      </p:sp>
      <p:sp>
        <p:nvSpPr>
          <p:cNvPr id="7" name="Shape 4"/>
          <p:cNvSpPr/>
          <p:nvPr/>
        </p:nvSpPr>
        <p:spPr>
          <a:xfrm>
            <a:off x="1963610" y="2071688"/>
            <a:ext cx="2000250" cy="328613"/>
          </a:xfrm>
          <a:prstGeom prst="rect">
            <a:avLst/>
          </a:prstGeom>
          <a:solidFill>
            <a:srgbClr val="E8F4F8"/>
          </a:solidFill>
          <a:ln w="9144">
            <a:solidFill>
              <a:srgbClr val="3498D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963610" y="2071688"/>
            <a:ext cx="2000250" cy="328613"/>
          </a:xfrm>
          <a:prstGeom prst="rect">
            <a:avLst/>
          </a:prstGeom>
          <a:noFill/>
        </p:spPr>
        <p:txBody>
          <a:bodyPr wrap="square" lIns="340233" tIns="85090" rIns="340233" bIns="8509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2C3E50"/>
                </a:solidFill>
              </a:rPr>
              <a:t>React Frontend (Vercel)</a:t>
            </a:r>
            <a:endParaRPr lang="en-US" sz="785" dirty="0"/>
          </a:p>
        </p:txBody>
      </p:sp>
      <p:sp>
        <p:nvSpPr>
          <p:cNvPr id="9" name="Text 6"/>
          <p:cNvSpPr/>
          <p:nvPr/>
        </p:nvSpPr>
        <p:spPr>
          <a:xfrm>
            <a:off x="2878010" y="2421731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95" b="1" dirty="0">
                <a:solidFill>
                  <a:srgbClr val="3498DB"/>
                </a:solidFill>
              </a:rPr>
              <a:t>↓</a:t>
            </a:r>
            <a:endParaRPr lang="en-US" sz="1195" dirty="0"/>
          </a:p>
        </p:txBody>
      </p:sp>
      <p:sp>
        <p:nvSpPr>
          <p:cNvPr id="10" name="Shape 7"/>
          <p:cNvSpPr/>
          <p:nvPr/>
        </p:nvSpPr>
        <p:spPr>
          <a:xfrm>
            <a:off x="1963610" y="2621756"/>
            <a:ext cx="2000250" cy="31432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963610" y="2621756"/>
            <a:ext cx="2000250" cy="314325"/>
          </a:xfrm>
          <a:prstGeom prst="rect">
            <a:avLst/>
          </a:prstGeom>
          <a:noFill/>
        </p:spPr>
        <p:txBody>
          <a:bodyPr wrap="square" lIns="340233" tIns="85090" rIns="340233" bIns="8509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REST API Calls</a:t>
            </a:r>
            <a:endParaRPr lang="en-US" sz="785" dirty="0"/>
          </a:p>
        </p:txBody>
      </p:sp>
      <p:sp>
        <p:nvSpPr>
          <p:cNvPr id="12" name="Text 9"/>
          <p:cNvSpPr/>
          <p:nvPr/>
        </p:nvSpPr>
        <p:spPr>
          <a:xfrm>
            <a:off x="2878010" y="2964656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95" b="1" dirty="0">
                <a:solidFill>
                  <a:srgbClr val="3498DB"/>
                </a:solidFill>
              </a:rPr>
              <a:t>↓</a:t>
            </a:r>
            <a:endParaRPr lang="en-US" sz="1195" dirty="0"/>
          </a:p>
        </p:txBody>
      </p:sp>
      <p:sp>
        <p:nvSpPr>
          <p:cNvPr id="13" name="Shape 10"/>
          <p:cNvSpPr/>
          <p:nvPr/>
        </p:nvSpPr>
        <p:spPr>
          <a:xfrm>
            <a:off x="1953313" y="3164681"/>
            <a:ext cx="2020844" cy="328613"/>
          </a:xfrm>
          <a:prstGeom prst="rect">
            <a:avLst/>
          </a:prstGeom>
          <a:solidFill>
            <a:srgbClr val="E8F4F8"/>
          </a:solidFill>
          <a:ln w="9144">
            <a:solidFill>
              <a:srgbClr val="3498D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953313" y="3164681"/>
            <a:ext cx="2020844" cy="328613"/>
          </a:xfrm>
          <a:prstGeom prst="rect">
            <a:avLst/>
          </a:prstGeom>
          <a:noFill/>
        </p:spPr>
        <p:txBody>
          <a:bodyPr wrap="square" lIns="340233" tIns="85090" rIns="340233" bIns="8509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2C3E50"/>
                </a:solidFill>
              </a:rPr>
              <a:t>FastAPI Backend (Render)</a:t>
            </a:r>
            <a:endParaRPr lang="en-US" sz="785" dirty="0"/>
          </a:p>
        </p:txBody>
      </p:sp>
      <p:sp>
        <p:nvSpPr>
          <p:cNvPr id="15" name="Text 12"/>
          <p:cNvSpPr/>
          <p:nvPr/>
        </p:nvSpPr>
        <p:spPr>
          <a:xfrm>
            <a:off x="4309914" y="2608490"/>
            <a:ext cx="171450" cy="25717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195" b="1" dirty="0">
                <a:solidFill>
                  <a:srgbClr val="3498DB"/>
                </a:solidFill>
              </a:rPr>
              <a:t>→</a:t>
            </a:r>
            <a:endParaRPr lang="en-US" sz="1195" dirty="0"/>
          </a:p>
        </p:txBody>
      </p:sp>
      <p:sp>
        <p:nvSpPr>
          <p:cNvPr id="16" name="Shape 13"/>
          <p:cNvSpPr/>
          <p:nvPr/>
        </p:nvSpPr>
        <p:spPr>
          <a:xfrm>
            <a:off x="5003778" y="1528763"/>
            <a:ext cx="2000250" cy="31432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5003778" y="1528763"/>
            <a:ext cx="2000250" cy="314325"/>
          </a:xfrm>
          <a:prstGeom prst="rect">
            <a:avLst/>
          </a:prstGeom>
          <a:noFill/>
        </p:spPr>
        <p:txBody>
          <a:bodyPr wrap="square" lIns="340233" tIns="85090" rIns="340233" bIns="8509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Machine Learning Model</a:t>
            </a:r>
            <a:endParaRPr lang="en-US" sz="785" dirty="0"/>
          </a:p>
        </p:txBody>
      </p:sp>
      <p:sp>
        <p:nvSpPr>
          <p:cNvPr id="18" name="Text 15"/>
          <p:cNvSpPr/>
          <p:nvPr/>
        </p:nvSpPr>
        <p:spPr>
          <a:xfrm>
            <a:off x="5918178" y="1871663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95" b="1" dirty="0">
                <a:solidFill>
                  <a:srgbClr val="3498DB"/>
                </a:solidFill>
              </a:rPr>
              <a:t>↓</a:t>
            </a:r>
            <a:endParaRPr lang="en-US" sz="1195" dirty="0"/>
          </a:p>
        </p:txBody>
      </p:sp>
      <p:sp>
        <p:nvSpPr>
          <p:cNvPr id="19" name="Shape 16"/>
          <p:cNvSpPr/>
          <p:nvPr/>
        </p:nvSpPr>
        <p:spPr>
          <a:xfrm>
            <a:off x="5003778" y="2071688"/>
            <a:ext cx="2000250" cy="328613"/>
          </a:xfrm>
          <a:prstGeom prst="rect">
            <a:avLst/>
          </a:prstGeom>
          <a:solidFill>
            <a:srgbClr val="E8F4F8"/>
          </a:solidFill>
          <a:ln w="9144">
            <a:solidFill>
              <a:srgbClr val="3498D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5003778" y="2071688"/>
            <a:ext cx="2000250" cy="328613"/>
          </a:xfrm>
          <a:prstGeom prst="rect">
            <a:avLst/>
          </a:prstGeom>
          <a:noFill/>
        </p:spPr>
        <p:txBody>
          <a:bodyPr wrap="square" lIns="340233" tIns="85090" rIns="340233" bIns="8509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2C3E50"/>
                </a:solidFill>
              </a:rPr>
              <a:t>Prediction Result</a:t>
            </a:r>
            <a:endParaRPr lang="en-US" sz="785" dirty="0"/>
          </a:p>
        </p:txBody>
      </p:sp>
      <p:sp>
        <p:nvSpPr>
          <p:cNvPr id="21" name="Text 18"/>
          <p:cNvSpPr/>
          <p:nvPr/>
        </p:nvSpPr>
        <p:spPr>
          <a:xfrm>
            <a:off x="5918178" y="2414588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95" b="1" dirty="0">
                <a:solidFill>
                  <a:srgbClr val="3498DB"/>
                </a:solidFill>
              </a:rPr>
              <a:t>↓</a:t>
            </a:r>
            <a:endParaRPr lang="en-US" sz="1195" dirty="0"/>
          </a:p>
        </p:txBody>
      </p:sp>
      <p:sp>
        <p:nvSpPr>
          <p:cNvPr id="22" name="Shape 19"/>
          <p:cNvSpPr/>
          <p:nvPr/>
        </p:nvSpPr>
        <p:spPr>
          <a:xfrm>
            <a:off x="4824264" y="2614613"/>
            <a:ext cx="2359279" cy="314325"/>
          </a:xfrm>
          <a:prstGeom prst="rect">
            <a:avLst/>
          </a:prstGeom>
          <a:solidFill>
            <a:srgbClr val="3498DB"/>
          </a:solidFill>
        </p:spPr>
        <p:txBody>
          <a:bodyPr/>
          <a:lstStyle/>
          <a:p>
            <a:endParaRPr lang="en-IN"/>
          </a:p>
        </p:txBody>
      </p:sp>
      <p:sp>
        <p:nvSpPr>
          <p:cNvPr id="23" name="Text 20"/>
          <p:cNvSpPr/>
          <p:nvPr/>
        </p:nvSpPr>
        <p:spPr>
          <a:xfrm>
            <a:off x="4824264" y="2614613"/>
            <a:ext cx="2359279" cy="314325"/>
          </a:xfrm>
          <a:prstGeom prst="rect">
            <a:avLst/>
          </a:prstGeom>
          <a:noFill/>
        </p:spPr>
        <p:txBody>
          <a:bodyPr wrap="square" lIns="340233" tIns="85090" rIns="340233" bIns="8509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FFFFFF"/>
                </a:solidFill>
              </a:rPr>
              <a:t>Personalized Recommendations</a:t>
            </a:r>
            <a:endParaRPr lang="en-US" sz="785" dirty="0"/>
          </a:p>
        </p:txBody>
      </p:sp>
      <p:sp>
        <p:nvSpPr>
          <p:cNvPr id="24" name="Text 21"/>
          <p:cNvSpPr/>
          <p:nvPr/>
        </p:nvSpPr>
        <p:spPr>
          <a:xfrm>
            <a:off x="5918178" y="2957513"/>
            <a:ext cx="171450" cy="1714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95" b="1" dirty="0">
                <a:solidFill>
                  <a:srgbClr val="3498DB"/>
                </a:solidFill>
              </a:rPr>
              <a:t>↓</a:t>
            </a:r>
            <a:endParaRPr lang="en-US" sz="1195" dirty="0"/>
          </a:p>
        </p:txBody>
      </p:sp>
      <p:sp>
        <p:nvSpPr>
          <p:cNvPr id="25" name="Shape 22"/>
          <p:cNvSpPr/>
          <p:nvPr/>
        </p:nvSpPr>
        <p:spPr>
          <a:xfrm>
            <a:off x="5003778" y="3157538"/>
            <a:ext cx="2000250" cy="328613"/>
          </a:xfrm>
          <a:prstGeom prst="rect">
            <a:avLst/>
          </a:prstGeom>
          <a:solidFill>
            <a:srgbClr val="E8F4F8"/>
          </a:solidFill>
          <a:ln w="9144">
            <a:solidFill>
              <a:srgbClr val="3498D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6" name="Text 23"/>
          <p:cNvSpPr/>
          <p:nvPr/>
        </p:nvSpPr>
        <p:spPr>
          <a:xfrm>
            <a:off x="5003778" y="3157538"/>
            <a:ext cx="2000250" cy="328613"/>
          </a:xfrm>
          <a:prstGeom prst="rect">
            <a:avLst/>
          </a:prstGeom>
          <a:noFill/>
        </p:spPr>
        <p:txBody>
          <a:bodyPr wrap="square" lIns="340233" tIns="85090" rIns="340233" bIns="8509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5" b="1" dirty="0">
                <a:solidFill>
                  <a:srgbClr val="2C3E50"/>
                </a:solidFill>
              </a:rPr>
              <a:t>Back to User</a:t>
            </a:r>
            <a:endParaRPr lang="en-US" sz="785" dirty="0"/>
          </a:p>
        </p:txBody>
      </p:sp>
      <p:sp>
        <p:nvSpPr>
          <p:cNvPr id="27" name="Text 24"/>
          <p:cNvSpPr/>
          <p:nvPr/>
        </p:nvSpPr>
        <p:spPr>
          <a:xfrm>
            <a:off x="1208314" y="3648011"/>
            <a:ext cx="6864532" cy="1538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050" dirty="0">
                <a:solidFill>
                  <a:srgbClr val="7F8C8D"/>
                </a:solidFill>
              </a:rPr>
              <a:t>Each component works together seamlessly to deliver instant, personalized sleep health predictions directly to your browser.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 l="18128" t="84417" r="18187"/>
          <a:stretch>
            <a:fillRect/>
          </a:stretch>
        </p:blipFill>
        <p:spPr>
          <a:xfrm rot="5400000">
            <a:off x="-434109" y="2650682"/>
            <a:ext cx="2141016" cy="58370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 l="23152" t="3094" r="15435"/>
          <a:stretch>
            <a:fillRect/>
          </a:stretch>
        </p:blipFill>
        <p:spPr>
          <a:xfrm>
            <a:off x="4227184" y="14696"/>
            <a:ext cx="3690257" cy="51141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936063"/>
            <a:ext cx="3970111" cy="51435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2435" b="1" dirty="0">
                <a:solidFill>
                  <a:srgbClr val="2C3E50"/>
                </a:solidFill>
              </a:rPr>
              <a:t>Three-Tier Architecture</a:t>
            </a:r>
            <a:endParaRPr lang="en-US" sz="2435" dirty="0"/>
          </a:p>
        </p:txBody>
      </p:sp>
      <p:sp>
        <p:nvSpPr>
          <p:cNvPr id="5" name="Text 1"/>
          <p:cNvSpPr/>
          <p:nvPr/>
        </p:nvSpPr>
        <p:spPr>
          <a:xfrm>
            <a:off x="1574465" y="1872028"/>
            <a:ext cx="1190134" cy="15606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C3E50"/>
                </a:solidFill>
              </a:rPr>
              <a:t>Presentation Layer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1011348" y="2107771"/>
            <a:ext cx="2316340" cy="12381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React Web Interface &amp; User Input Forms</a:t>
            </a:r>
            <a:endParaRPr lang="en-US" sz="1100" dirty="0"/>
          </a:p>
        </p:txBody>
      </p:sp>
      <p:sp>
        <p:nvSpPr>
          <p:cNvPr id="7" name="Text 3"/>
          <p:cNvSpPr/>
          <p:nvPr/>
        </p:nvSpPr>
        <p:spPr>
          <a:xfrm>
            <a:off x="1679011" y="2862630"/>
            <a:ext cx="1107291" cy="15606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C3E50"/>
                </a:solidFill>
              </a:rPr>
              <a:t>Application Layer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1018396" y="3098373"/>
            <a:ext cx="2428550" cy="12381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FastAPI Server, Validation &amp; Preprocessing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1771799" y="3855851"/>
            <a:ext cx="776175" cy="15606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2C3E50"/>
                </a:solidFill>
              </a:rPr>
              <a:t>AI/ML Layer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1011348" y="4091594"/>
            <a:ext cx="2297104" cy="12381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1100" dirty="0">
                <a:solidFill>
                  <a:srgbClr val="34495E"/>
                </a:solidFill>
              </a:rPr>
              <a:t>Feature Engineering &amp; Prediction Model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13106</Words>
  <Application>WPS Presentation</Application>
  <PresentationFormat>On-screen Show (16:9)</PresentationFormat>
  <Paragraphs>856</Paragraphs>
  <Slides>28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SimSun</vt:lpstr>
      <vt:lpstr>Wingdings</vt:lpstr>
      <vt:lpstr>Calibri</vt:lpstr>
      <vt:lpstr>Helvetica Neue</vt:lpstr>
      <vt:lpstr>Microsoft YaHei</vt:lpstr>
      <vt:lpstr>汉仪旗黑</vt:lpstr>
      <vt:lpstr>Arial Unicode MS</vt:lpstr>
      <vt:lpstr>Aptos</vt:lpstr>
      <vt:lpstr>宋体-简</vt:lpstr>
      <vt:lpstr>Apple Color Emoji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Mohammad Adil Shaik</cp:lastModifiedBy>
  <cp:revision>3</cp:revision>
  <dcterms:created xsi:type="dcterms:W3CDTF">2026-01-04T23:52:45Z</dcterms:created>
  <dcterms:modified xsi:type="dcterms:W3CDTF">2026-01-04T23:52:45Z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9B3B44B7250FCE7D4DFD5A6940E5ED10_42</vt:lpwstr>
  </property>
  <property fmtid="{D5CDD505-2E9C-101B-9397-08002B2CF9AE}" pid="3" name="KSOProductBuildVer">
    <vt:lpwstr>1033-12.1.22533.22533</vt:lpwstr>
  </property>
</Properties>
</file>